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Lst>
  <p:sldSz cy="5143500" cx="9144000"/>
  <p:notesSz cx="6858000" cy="9144000"/>
  <p:embeddedFontLst>
    <p:embeddedFont>
      <p:font typeface="Playfair Display"/>
      <p:regular r:id="rId61"/>
      <p:bold r:id="rId62"/>
      <p:italic r:id="rId63"/>
      <p:boldItalic r:id="rId64"/>
    </p:embeddedFont>
    <p:embeddedFont>
      <p:font typeface="Lato"/>
      <p:regular r:id="rId65"/>
      <p:bold r:id="rId66"/>
      <p:italic r:id="rId67"/>
      <p:boldItalic r:id="rId68"/>
    </p:embeddedFont>
    <p:embeddedFont>
      <p:font typeface="Open Sans"/>
      <p:regular r:id="rId69"/>
      <p:bold r:id="rId70"/>
      <p:italic r:id="rId71"/>
      <p:boldItalic r:id="rId72"/>
    </p:embeddedFont>
    <p:embeddedFont>
      <p:font typeface="Century Gothic"/>
      <p:regular r:id="rId73"/>
      <p:bold r:id="rId74"/>
      <p:italic r:id="rId75"/>
      <p:boldItalic r:id="rId76"/>
    </p:embeddedFont>
    <p:embeddedFont>
      <p:font typeface="Questrial"/>
      <p:regular r:id="rId7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C5DE0CD-C9FB-477C-A76F-C571BA846A06}">
  <a:tblStyle styleId="{CC5DE0CD-C9FB-477C-A76F-C571BA846A0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6C48FBD-4B7C-47C3-B527-680512FCFCC1}" styleName="Table_1">
    <a:wholeTbl>
      <a:tcTxStyle b="off" i="off">
        <a:font>
          <a:latin typeface="Tw Cen MT Condensed"/>
          <a:ea typeface="Tw Cen MT Condensed"/>
          <a:cs typeface="Tw Cen MT Condensed"/>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FE6E6"/>
          </a:solidFill>
        </a:fill>
      </a:tcStyle>
    </a:wholeTbl>
    <a:band1H>
      <a:tcTxStyle/>
      <a:tcStyle>
        <a:fill>
          <a:solidFill>
            <a:srgbClr val="DDCACA"/>
          </a:solidFill>
        </a:fill>
      </a:tcStyle>
    </a:band1H>
    <a:band2H>
      <a:tcTxStyle/>
    </a:band2H>
    <a:band1V>
      <a:tcTxStyle/>
      <a:tcStyle>
        <a:fill>
          <a:solidFill>
            <a:srgbClr val="DDCACA"/>
          </a:solidFill>
        </a:fill>
      </a:tcStyle>
    </a:band1V>
    <a:band2V>
      <a:tcTxStyle/>
    </a:band2V>
    <a:lastCol>
      <a:tcTxStyle b="on" i="off">
        <a:font>
          <a:latin typeface="Tw Cen MT Condensed"/>
          <a:ea typeface="Tw Cen MT Condensed"/>
          <a:cs typeface="Tw Cen MT Condensed"/>
        </a:font>
        <a:schemeClr val="lt1"/>
      </a:tcTxStyle>
      <a:tcStyle>
        <a:fill>
          <a:solidFill>
            <a:schemeClr val="accent1"/>
          </a:solidFill>
        </a:fill>
      </a:tcStyle>
    </a:lastCol>
    <a:firstCol>
      <a:tcTxStyle b="on" i="off">
        <a:font>
          <a:latin typeface="Tw Cen MT Condensed"/>
          <a:ea typeface="Tw Cen MT Condensed"/>
          <a:cs typeface="Tw Cen MT Condensed"/>
        </a:font>
        <a:schemeClr val="lt1"/>
      </a:tcTxStyle>
      <a:tcStyle>
        <a:fill>
          <a:solidFill>
            <a:schemeClr val="accent1"/>
          </a:solidFill>
        </a:fill>
      </a:tcStyle>
    </a:firstCol>
    <a:lastRow>
      <a:tcTxStyle b="on" i="off">
        <a:font>
          <a:latin typeface="Tw Cen MT Condensed"/>
          <a:ea typeface="Tw Cen MT Condensed"/>
          <a:cs typeface="Tw Cen MT Condensed"/>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Tw Cen MT Condensed"/>
          <a:ea typeface="Tw Cen MT Condensed"/>
          <a:cs typeface="Tw Cen MT Condensed"/>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CenturyGothic-regular.fntdata"/><Relationship Id="rId72" Type="http://schemas.openxmlformats.org/officeDocument/2006/relationships/font" Target="fonts/OpenSans-boldItalic.fntdata"/><Relationship Id="rId31" Type="http://schemas.openxmlformats.org/officeDocument/2006/relationships/slide" Target="slides/slide25.xml"/><Relationship Id="rId75" Type="http://schemas.openxmlformats.org/officeDocument/2006/relationships/font" Target="fonts/CenturyGothic-italic.fntdata"/><Relationship Id="rId30" Type="http://schemas.openxmlformats.org/officeDocument/2006/relationships/slide" Target="slides/slide24.xml"/><Relationship Id="rId74" Type="http://schemas.openxmlformats.org/officeDocument/2006/relationships/font" Target="fonts/CenturyGothic-bold.fntdata"/><Relationship Id="rId33" Type="http://schemas.openxmlformats.org/officeDocument/2006/relationships/slide" Target="slides/slide27.xml"/><Relationship Id="rId77" Type="http://schemas.openxmlformats.org/officeDocument/2006/relationships/font" Target="fonts/Questrial-regular.fntdata"/><Relationship Id="rId32" Type="http://schemas.openxmlformats.org/officeDocument/2006/relationships/slide" Target="slides/slide26.xml"/><Relationship Id="rId76" Type="http://schemas.openxmlformats.org/officeDocument/2006/relationships/font" Target="fonts/CenturyGothic-boldItalic.fntdata"/><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font" Target="fonts/OpenSans-italic.fntdata"/><Relationship Id="rId70" Type="http://schemas.openxmlformats.org/officeDocument/2006/relationships/font" Target="fonts/OpenSans-bold.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PlayfairDisplay-bold.fntdata"/><Relationship Id="rId61" Type="http://schemas.openxmlformats.org/officeDocument/2006/relationships/font" Target="fonts/PlayfairDisplay-regular.fntdata"/><Relationship Id="rId20" Type="http://schemas.openxmlformats.org/officeDocument/2006/relationships/slide" Target="slides/slide14.xml"/><Relationship Id="rId64" Type="http://schemas.openxmlformats.org/officeDocument/2006/relationships/font" Target="fonts/PlayfairDisplay-boldItalic.fntdata"/><Relationship Id="rId63" Type="http://schemas.openxmlformats.org/officeDocument/2006/relationships/font" Target="fonts/PlayfairDisplay-italic.fntdata"/><Relationship Id="rId22" Type="http://schemas.openxmlformats.org/officeDocument/2006/relationships/slide" Target="slides/slide16.xml"/><Relationship Id="rId66" Type="http://schemas.openxmlformats.org/officeDocument/2006/relationships/font" Target="fonts/Lato-bold.fntdata"/><Relationship Id="rId21" Type="http://schemas.openxmlformats.org/officeDocument/2006/relationships/slide" Target="slides/slide15.xml"/><Relationship Id="rId65" Type="http://schemas.openxmlformats.org/officeDocument/2006/relationships/font" Target="fonts/Lato-regular.fntdata"/><Relationship Id="rId24" Type="http://schemas.openxmlformats.org/officeDocument/2006/relationships/slide" Target="slides/slide18.xml"/><Relationship Id="rId68" Type="http://schemas.openxmlformats.org/officeDocument/2006/relationships/font" Target="fonts/Lato-boldItalic.fntdata"/><Relationship Id="rId23" Type="http://schemas.openxmlformats.org/officeDocument/2006/relationships/slide" Target="slides/slide17.xml"/><Relationship Id="rId67" Type="http://schemas.openxmlformats.org/officeDocument/2006/relationships/font" Target="fonts/Lato-italic.fnt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OpenSans-regular.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internationalservices.ncsu.edu/212e-two-year-home-country-physical-presence-requirement"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internationalservices.ncsu.edu/social-security" TargetMode="Externa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10eed994791_0_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0eed994791_0_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10eed994791_0_8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Use DS-2019 form to discuss the need for funding updates and most </a:t>
            </a:r>
            <a:r>
              <a:rPr b="0" i="0" lang="en" sz="1200" u="sng" cap="none" strike="noStrike">
                <a:solidFill>
                  <a:schemeClr val="dk1"/>
                </a:solidFill>
                <a:latin typeface="Calibri"/>
                <a:ea typeface="Calibri"/>
                <a:cs typeface="Calibri"/>
                <a:sym typeface="Calibri"/>
              </a:rPr>
              <a:t>important feature to discuss is the validity dates</a:t>
            </a:r>
            <a:r>
              <a:rPr b="0" i="0" lang="en" sz="1200" u="none" cap="none" strike="noStrike">
                <a:solidFill>
                  <a:schemeClr val="dk1"/>
                </a:solidFill>
                <a:latin typeface="Calibri"/>
                <a:ea typeface="Calibri"/>
                <a:cs typeface="Calibri"/>
                <a:sym typeface="Calibri"/>
              </a:rPr>
              <a:t>.</a:t>
            </a:r>
            <a:endParaRPr b="0" i="0" sz="1200" u="none" cap="none" strike="noStrike">
              <a:solidFill>
                <a:schemeClr val="dk1"/>
              </a:solidFill>
              <a:latin typeface="Calibri"/>
              <a:ea typeface="Calibri"/>
              <a:cs typeface="Calibri"/>
              <a:sym typeface="Calibri"/>
            </a:endParaRPr>
          </a:p>
        </p:txBody>
      </p:sp>
      <p:sp>
        <p:nvSpPr>
          <p:cNvPr id="161" name="Google Shape;161;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For I-94</a:t>
            </a:r>
            <a:r>
              <a:rPr lang="en"/>
              <a:t>, </a:t>
            </a:r>
            <a:r>
              <a:rPr b="0" i="0" lang="en" sz="1200" u="none" cap="none" strike="noStrike">
                <a:solidFill>
                  <a:schemeClr val="dk1"/>
                </a:solidFill>
                <a:latin typeface="Calibri"/>
                <a:ea typeface="Calibri"/>
                <a:cs typeface="Calibri"/>
                <a:sym typeface="Calibri"/>
              </a:rPr>
              <a:t>emphasize for scholar to check validity type and D/S after “admit until date,” otherwise the scholar will not be eligible to work</a:t>
            </a:r>
            <a:endParaRPr b="0" i="0" sz="1200" u="none" cap="none" strike="noStrike">
              <a:solidFill>
                <a:schemeClr val="dk1"/>
              </a:solidFill>
              <a:latin typeface="Calibri"/>
              <a:ea typeface="Calibri"/>
              <a:cs typeface="Calibri"/>
              <a:sym typeface="Calibri"/>
            </a:endParaRPr>
          </a:p>
        </p:txBody>
      </p:sp>
      <p:sp>
        <p:nvSpPr>
          <p:cNvPr id="180" name="Google Shape;180;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b6ea76d685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b6ea76d685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3b6ea76d685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b73fc72564_0_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https://go.ncsu.edu/ois-incidental-employment</a:t>
            </a:r>
            <a:endParaRPr/>
          </a:p>
        </p:txBody>
      </p:sp>
      <p:sp>
        <p:nvSpPr>
          <p:cNvPr id="220" name="Google Shape;220;g3b73fc72564_0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b73fc72564_0_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g3b73fc72564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93" name="Google Shape;93;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b66f180a28_0_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g3b66f180a28_0_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52" name="Google Shape;252;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53" name="Google Shape;253;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 sz="1200">
                <a:solidFill>
                  <a:srgbClr val="9900FF"/>
                </a:solidFill>
                <a:latin typeface="Arial"/>
                <a:ea typeface="Arial"/>
                <a:cs typeface="Arial"/>
                <a:sym typeface="Arial"/>
              </a:rPr>
              <a:t>‹#›</a:t>
            </a:fld>
            <a:endParaRPr b="1" sz="1200">
              <a:solidFill>
                <a:srgbClr val="9900FF"/>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1e06830c85f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g1e06830c85f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Mention that this goes for any dependents as well. </a:t>
            </a:r>
            <a:endParaRPr b="0" i="0" sz="1200" u="none" cap="none" strike="noStrike">
              <a:solidFill>
                <a:schemeClr val="dk1"/>
              </a:solidFill>
              <a:latin typeface="Calibri"/>
              <a:ea typeface="Calibri"/>
              <a:cs typeface="Calibri"/>
              <a:sym typeface="Calibri"/>
            </a:endParaRPr>
          </a:p>
        </p:txBody>
      </p:sp>
      <p:sp>
        <p:nvSpPr>
          <p:cNvPr id="279" name="Google Shape;279;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lnSpc>
                <a:spcPct val="80000"/>
              </a:lnSpc>
              <a:spcBef>
                <a:spcPts val="337"/>
              </a:spcBef>
              <a:spcAft>
                <a:spcPts val="0"/>
              </a:spcAft>
              <a:buNone/>
            </a:pPr>
            <a:r>
              <a:t/>
            </a:r>
            <a:endParaRPr/>
          </a:p>
        </p:txBody>
      </p:sp>
      <p:sp>
        <p:nvSpPr>
          <p:cNvPr id="290" name="Google Shape;290;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342900" rtl="0" algn="ctr">
              <a:lnSpc>
                <a:spcPct val="90000"/>
              </a:lnSpc>
              <a:spcBef>
                <a:spcPts val="300"/>
              </a:spcBef>
              <a:spcAft>
                <a:spcPts val="0"/>
              </a:spcAft>
              <a:buClr>
                <a:srgbClr val="CC0000"/>
              </a:buClr>
              <a:buSzPts val="1500"/>
              <a:buFont typeface="Noto Sans Symbols"/>
              <a:buNone/>
            </a:pPr>
            <a:r>
              <a:rPr lang="en" sz="1600" u="sng">
                <a:solidFill>
                  <a:srgbClr val="CC0000"/>
                </a:solidFill>
                <a:latin typeface="Open Sans"/>
                <a:ea typeface="Open Sans"/>
                <a:cs typeface="Open Sans"/>
                <a:sym typeface="Open Sans"/>
                <a:hlinkClick r:id="rId2">
                  <a:extLst>
                    <a:ext uri="{A12FA001-AC4F-418D-AE19-62706E023703}">
                      <ahyp:hlinkClr val="tx"/>
                    </a:ext>
                  </a:extLst>
                </a:hlinkClick>
              </a:rPr>
              <a:t>http://internationalservices.ncsu.edu/212e-two-year-home-country-physical-presence-requirement</a:t>
            </a:r>
            <a:r>
              <a:rPr lang="en" sz="1600">
                <a:solidFill>
                  <a:srgbClr val="CC0000"/>
                </a:solidFill>
                <a:latin typeface="Open Sans"/>
                <a:ea typeface="Open Sans"/>
                <a:cs typeface="Open Sans"/>
                <a:sym typeface="Open Sans"/>
              </a:rPr>
              <a:t> </a:t>
            </a:r>
            <a:endParaRPr/>
          </a:p>
        </p:txBody>
      </p:sp>
      <p:sp>
        <p:nvSpPr>
          <p:cNvPr id="297" name="Google Shape;297;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adf1b58c9a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adf1b58c9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ae2a28adb1_0_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https://travel.state.gov/content/travel/en/us-visas/visa-information-resources/advisory-opinions.html</a:t>
            </a:r>
            <a:endParaRPr/>
          </a:p>
        </p:txBody>
      </p:sp>
      <p:sp>
        <p:nvSpPr>
          <p:cNvPr id="313" name="Google Shape;313;g2ae2a28adb1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b66f180a28_0_1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3b66f180a28_0_1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b66f180a28_0_10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g3b66f180a28_0_1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58" name="Google Shape;358;p2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
              <a:t>OIS by the Numbers : Lets them know they are part of a large community AND so they understand our caseload.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07" name="Google Shape;107;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20"/>
              </a:spcBef>
              <a:spcAft>
                <a:spcPts val="0"/>
              </a:spcAft>
              <a:buClr>
                <a:srgbClr val="CC0000"/>
              </a:buClr>
              <a:buSzPts val="1600"/>
              <a:buFont typeface="Arial"/>
              <a:buNone/>
            </a:pPr>
            <a:r>
              <a:rPr lang="en" sz="1700" u="sng">
                <a:solidFill>
                  <a:srgbClr val="222222"/>
                </a:solidFill>
                <a:latin typeface="Open Sans"/>
                <a:ea typeface="Open Sans"/>
                <a:cs typeface="Open Sans"/>
                <a:sym typeface="Open Sans"/>
                <a:hlinkClick r:id="rId2">
                  <a:extLst>
                    <a:ext uri="{A12FA001-AC4F-418D-AE19-62706E023703}">
                      <ahyp:hlinkClr val="tx"/>
                    </a:ext>
                  </a:extLst>
                </a:hlinkClick>
              </a:rPr>
              <a:t>http://internationalservices.ncsu.edu/social-security</a:t>
            </a:r>
            <a:endParaRPr/>
          </a:p>
        </p:txBody>
      </p:sp>
      <p:sp>
        <p:nvSpPr>
          <p:cNvPr id="370" name="Google Shape;370;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d2c171939c_0_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3d2c171939c_0_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d2c171939c_0_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g3d2c171939c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d2c171939c_0_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Using involvement to learn US culture</a:t>
            </a:r>
            <a:endParaRPr/>
          </a:p>
        </p:txBody>
      </p:sp>
      <p:sp>
        <p:nvSpPr>
          <p:cNvPr id="417" name="Google Shape;417;g3d2c171939c_0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d2c171939c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24" name="Google Shape;424;g3d2c171939c_0_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425" name="Google Shape;425;g3d2c171939c_0_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 sz="1200">
                <a:solidFill>
                  <a:srgbClr val="9900FF"/>
                </a:solidFill>
                <a:latin typeface="Arial"/>
                <a:ea typeface="Arial"/>
                <a:cs typeface="Arial"/>
                <a:sym typeface="Arial"/>
              </a:rPr>
              <a:t>‹#›</a:t>
            </a:fld>
            <a:endParaRPr b="1" sz="1200">
              <a:solidFill>
                <a:srgbClr val="9900FF"/>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1c55222782_0_1:notes"/>
          <p:cNvSpPr/>
          <p:nvPr>
            <p:ph idx="2" type="sldImg"/>
          </p:nvPr>
        </p:nvSpPr>
        <p:spPr>
          <a:xfrm>
            <a:off x="397574" y="685488"/>
            <a:ext cx="60627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1c55222782_0_1: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marR="0" rtl="0" algn="l">
              <a:lnSpc>
                <a:spcPct val="100000"/>
              </a:lnSpc>
              <a:spcBef>
                <a:spcPts val="0"/>
              </a:spcBef>
              <a:spcAft>
                <a:spcPts val="0"/>
              </a:spcAft>
              <a:buClr>
                <a:schemeClr val="dk1"/>
              </a:buClr>
              <a:buSzPts val="1200"/>
              <a:buFont typeface="Calibri"/>
              <a:buNone/>
            </a:pPr>
            <a:r>
              <a:rPr lang="en"/>
              <a:t>***Important to stress here that access to our physical office is by appointment only currently but that we’re working the same hours and still just as accessible (virtually) for scholars.</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
              <a:t>Remind scholars  we process requests and respond to emails on a first-in, first-out basis to be fair to everyone.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
              <a:t>We recognize that sometimes there are emergencies and for urgent cases, especially things like family emergencies or circumstances out of anyone’s control, and we do prioritize these. If you are having an emergency, the best way to get in touch is a phone call or virtual advising hours. If scholars have an inquiry that may take more than 5 minutes to discuss and is not an emergency, they should schedule an appointment.</a:t>
            </a:r>
            <a:endParaRPr/>
          </a:p>
          <a:p>
            <a:pPr indent="0" lvl="0" marL="0" rtl="0" algn="l">
              <a:lnSpc>
                <a:spcPct val="100000"/>
              </a:lnSpc>
              <a:spcBef>
                <a:spcPts val="0"/>
              </a:spcBef>
              <a:spcAft>
                <a:spcPts val="0"/>
              </a:spcAft>
              <a:buSzPts val="1400"/>
              <a:buNone/>
            </a:pPr>
            <a:r>
              <a:t/>
            </a:r>
            <a:endParaRPr/>
          </a:p>
        </p:txBody>
      </p:sp>
      <p:sp>
        <p:nvSpPr>
          <p:cNvPr id="114" name="Google Shape;114;g21c55222782_0_1: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439" name="Google Shape;439;p4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sz="1750">
                <a:latin typeface="Century Gothic"/>
                <a:ea typeface="Century Gothic"/>
                <a:cs typeface="Century Gothic"/>
                <a:sym typeface="Century Gothic"/>
              </a:rPr>
              <a:t>If there are questions scholar or dependent </a:t>
            </a:r>
            <a:r>
              <a:rPr lang="en" sz="1750">
                <a:latin typeface="Century Gothic"/>
                <a:ea typeface="Century Gothic"/>
                <a:cs typeface="Century Gothic"/>
                <a:sym typeface="Century Gothic"/>
              </a:rPr>
              <a:t>should</a:t>
            </a:r>
            <a:r>
              <a:rPr lang="en" sz="1750">
                <a:latin typeface="Century Gothic"/>
                <a:ea typeface="Century Gothic"/>
                <a:cs typeface="Century Gothic"/>
                <a:sym typeface="Century Gothic"/>
              </a:rPr>
              <a:t> e</a:t>
            </a:r>
            <a:r>
              <a:rPr lang="en" sz="1750">
                <a:latin typeface="Century Gothic"/>
                <a:ea typeface="Century Gothic"/>
                <a:cs typeface="Century Gothic"/>
                <a:sym typeface="Century Gothic"/>
              </a:rPr>
              <a:t>mail Lauren at </a:t>
            </a:r>
            <a:r>
              <a:rPr lang="en" sz="1750">
                <a:solidFill>
                  <a:srgbClr val="880000"/>
                </a:solidFill>
                <a:latin typeface="Century Gothic"/>
                <a:ea typeface="Century Gothic"/>
                <a:cs typeface="Century Gothic"/>
                <a:sym typeface="Century Gothic"/>
              </a:rPr>
              <a:t>ldball@ncsu.edu</a:t>
            </a:r>
            <a:endParaRPr sz="1750">
              <a:latin typeface="Century Gothic"/>
              <a:ea typeface="Century Gothic"/>
              <a:cs typeface="Century Gothic"/>
              <a:sym typeface="Century Gothic"/>
            </a:endParaRPr>
          </a:p>
          <a:p>
            <a:pPr indent="0" lvl="0" marL="0" rtl="0" algn="ctr">
              <a:spcBef>
                <a:spcPts val="0"/>
              </a:spcBef>
              <a:spcAft>
                <a:spcPts val="0"/>
              </a:spcAft>
              <a:buNone/>
            </a:pPr>
            <a:r>
              <a:t/>
            </a:r>
            <a:endParaRPr sz="1750">
              <a:latin typeface="Century Gothic"/>
              <a:ea typeface="Century Gothic"/>
              <a:cs typeface="Century Gothic"/>
              <a:sym typeface="Century Gothic"/>
            </a:endParaRPr>
          </a:p>
          <a:p>
            <a:pPr indent="0" lvl="0" marL="0" rtl="0" algn="ctr">
              <a:spcBef>
                <a:spcPts val="0"/>
              </a:spcBef>
              <a:spcAft>
                <a:spcPts val="0"/>
              </a:spcAft>
              <a:buClr>
                <a:schemeClr val="dk1"/>
              </a:buClr>
              <a:buFont typeface="Arial"/>
              <a:buNone/>
            </a:pPr>
            <a:r>
              <a:rPr lang="en" sz="1750">
                <a:latin typeface="Century Gothic"/>
                <a:ea typeface="Century Gothic"/>
                <a:cs typeface="Century Gothic"/>
                <a:sym typeface="Century Gothic"/>
              </a:rPr>
              <a:t>https://internationalservices.ncsu.edu/ois-programs/i-m-o-m/</a:t>
            </a:r>
            <a:endParaRPr sz="1750">
              <a:latin typeface="Century Gothic"/>
              <a:ea typeface="Century Gothic"/>
              <a:cs typeface="Century Gothic"/>
              <a:sym typeface="Century Gothic"/>
            </a:endParaRPr>
          </a:p>
        </p:txBody>
      </p:sp>
      <p:sp>
        <p:nvSpPr>
          <p:cNvPr id="446" name="Google Shape;446;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p4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462" name="Google Shape;462;p4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d2c171939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3d2c171939c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470" name="Google Shape;470;g3d2c171939c_0_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b66f180a28_0_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3b66f180a28_0_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14" name="Shape 14"/>
        <p:cNvGrpSpPr/>
        <p:nvPr/>
      </p:nvGrpSpPr>
      <p:grpSpPr>
        <a:xfrm>
          <a:off x="0" y="0"/>
          <a:ext cx="0" cy="0"/>
          <a:chOff x="0" y="0"/>
          <a:chExt cx="0" cy="0"/>
        </a:xfrm>
      </p:grpSpPr>
      <p:sp>
        <p:nvSpPr>
          <p:cNvPr id="15" name="Google Shape;15;p2"/>
          <p:cNvSpPr/>
          <p:nvPr/>
        </p:nvSpPr>
        <p:spPr>
          <a:xfrm>
            <a:off x="1144988" y="603800"/>
            <a:ext cx="7549800" cy="4174500"/>
          </a:xfrm>
          <a:prstGeom prst="rect">
            <a:avLst/>
          </a:prstGeom>
          <a:noFill/>
          <a:ln cap="flat" cmpd="sng" w="63500">
            <a:solidFill>
              <a:schemeClr val="dk1"/>
            </a:solidFill>
            <a:prstDash val="solid"/>
            <a:round/>
            <a:headEnd len="sm" w="sm" type="none"/>
            <a:tailEnd len="sm" w="sm" type="none"/>
          </a:ln>
        </p:spPr>
        <p:txBody>
          <a:bodyPr anchorCtr="0" anchor="ctr" bIns="50800" lIns="50800" spcFirstLastPara="1" rIns="50800" wrap="square" tIns="50800">
            <a:noAutofit/>
          </a:bodyPr>
          <a:lstStyle/>
          <a:p>
            <a:pPr indent="0" lvl="0" marL="0" rtl="0" algn="l">
              <a:spcBef>
                <a:spcPts val="0"/>
              </a:spcBef>
              <a:spcAft>
                <a:spcPts val="0"/>
              </a:spcAft>
              <a:buNone/>
            </a:pPr>
            <a:r>
              <a:t/>
            </a:r>
            <a:endParaRPr/>
          </a:p>
        </p:txBody>
      </p:sp>
      <p:sp>
        <p:nvSpPr>
          <p:cNvPr id="16" name="Google Shape;16;p2"/>
          <p:cNvSpPr txBox="1"/>
          <p:nvPr>
            <p:ph type="ctrTitle"/>
          </p:nvPr>
        </p:nvSpPr>
        <p:spPr>
          <a:xfrm>
            <a:off x="1607963" y="997875"/>
            <a:ext cx="6699900" cy="1584300"/>
          </a:xfrm>
          <a:prstGeom prst="rect">
            <a:avLst/>
          </a:prstGeom>
        </p:spPr>
        <p:txBody>
          <a:bodyPr anchorCtr="0" anchor="ctr" bIns="101575" lIns="101575" spcFirstLastPara="1" rIns="101575" wrap="square" tIns="101575">
            <a:noAutofit/>
          </a:bodyPr>
          <a:lstStyle>
            <a:lvl1pPr lvl="0" algn="ctr">
              <a:spcBef>
                <a:spcPts val="0"/>
              </a:spcBef>
              <a:spcAft>
                <a:spcPts val="0"/>
              </a:spcAft>
              <a:buClr>
                <a:srgbClr val="000000"/>
              </a:buClr>
              <a:buSzPts val="3600"/>
              <a:buNone/>
              <a:defRPr b="0" sz="3600">
                <a:solidFill>
                  <a:srgbClr val="000000"/>
                </a:solidFill>
              </a:defRPr>
            </a:lvl1pPr>
            <a:lvl2pPr lvl="1" algn="ctr">
              <a:spcBef>
                <a:spcPts val="0"/>
              </a:spcBef>
              <a:spcAft>
                <a:spcPts val="0"/>
              </a:spcAft>
              <a:buSzPts val="3600"/>
              <a:buFont typeface="Lato"/>
              <a:buNone/>
              <a:defRPr>
                <a:latin typeface="Lato"/>
                <a:ea typeface="Lato"/>
                <a:cs typeface="Lato"/>
                <a:sym typeface="Lato"/>
              </a:defRPr>
            </a:lvl2pPr>
            <a:lvl3pPr lvl="2" algn="ctr">
              <a:spcBef>
                <a:spcPts val="0"/>
              </a:spcBef>
              <a:spcAft>
                <a:spcPts val="0"/>
              </a:spcAft>
              <a:buSzPts val="3600"/>
              <a:buFont typeface="Lato"/>
              <a:buNone/>
              <a:defRPr>
                <a:latin typeface="Lato"/>
                <a:ea typeface="Lato"/>
                <a:cs typeface="Lato"/>
                <a:sym typeface="Lato"/>
              </a:defRPr>
            </a:lvl3pPr>
            <a:lvl4pPr lvl="3" algn="ctr">
              <a:spcBef>
                <a:spcPts val="0"/>
              </a:spcBef>
              <a:spcAft>
                <a:spcPts val="0"/>
              </a:spcAft>
              <a:buSzPts val="3600"/>
              <a:buFont typeface="Lato"/>
              <a:buNone/>
              <a:defRPr>
                <a:latin typeface="Lato"/>
                <a:ea typeface="Lato"/>
                <a:cs typeface="Lato"/>
                <a:sym typeface="Lato"/>
              </a:defRPr>
            </a:lvl4pPr>
            <a:lvl5pPr lvl="4" algn="ctr">
              <a:spcBef>
                <a:spcPts val="0"/>
              </a:spcBef>
              <a:spcAft>
                <a:spcPts val="0"/>
              </a:spcAft>
              <a:buSzPts val="3600"/>
              <a:buFont typeface="Lato"/>
              <a:buNone/>
              <a:defRPr>
                <a:latin typeface="Lato"/>
                <a:ea typeface="Lato"/>
                <a:cs typeface="Lato"/>
                <a:sym typeface="Lato"/>
              </a:defRPr>
            </a:lvl5pPr>
            <a:lvl6pPr lvl="5" algn="ctr">
              <a:spcBef>
                <a:spcPts val="0"/>
              </a:spcBef>
              <a:spcAft>
                <a:spcPts val="0"/>
              </a:spcAft>
              <a:buSzPts val="3600"/>
              <a:buFont typeface="Lato"/>
              <a:buNone/>
              <a:defRPr>
                <a:latin typeface="Lato"/>
                <a:ea typeface="Lato"/>
                <a:cs typeface="Lato"/>
                <a:sym typeface="Lato"/>
              </a:defRPr>
            </a:lvl6pPr>
            <a:lvl7pPr lvl="6" algn="ctr">
              <a:spcBef>
                <a:spcPts val="0"/>
              </a:spcBef>
              <a:spcAft>
                <a:spcPts val="0"/>
              </a:spcAft>
              <a:buSzPts val="3600"/>
              <a:buFont typeface="Lato"/>
              <a:buNone/>
              <a:defRPr>
                <a:latin typeface="Lato"/>
                <a:ea typeface="Lato"/>
                <a:cs typeface="Lato"/>
                <a:sym typeface="Lato"/>
              </a:defRPr>
            </a:lvl7pPr>
            <a:lvl8pPr lvl="7" algn="ctr">
              <a:spcBef>
                <a:spcPts val="0"/>
              </a:spcBef>
              <a:spcAft>
                <a:spcPts val="0"/>
              </a:spcAft>
              <a:buSzPts val="3600"/>
              <a:buFont typeface="Lato"/>
              <a:buNone/>
              <a:defRPr>
                <a:latin typeface="Lato"/>
                <a:ea typeface="Lato"/>
                <a:cs typeface="Lato"/>
                <a:sym typeface="Lato"/>
              </a:defRPr>
            </a:lvl8pPr>
            <a:lvl9pPr lvl="8" algn="ctr">
              <a:spcBef>
                <a:spcPts val="0"/>
              </a:spcBef>
              <a:spcAft>
                <a:spcPts val="0"/>
              </a:spcAft>
              <a:buSzPts val="3600"/>
              <a:buFont typeface="Lato"/>
              <a:buNone/>
              <a:defRPr>
                <a:latin typeface="Lato"/>
                <a:ea typeface="Lato"/>
                <a:cs typeface="Lato"/>
                <a:sym typeface="Lato"/>
              </a:defRPr>
            </a:lvl9pPr>
          </a:lstStyle>
          <a:p/>
        </p:txBody>
      </p:sp>
      <p:sp>
        <p:nvSpPr>
          <p:cNvPr id="17" name="Google Shape;17;p2"/>
          <p:cNvSpPr txBox="1"/>
          <p:nvPr>
            <p:ph idx="1" type="subTitle"/>
          </p:nvPr>
        </p:nvSpPr>
        <p:spPr>
          <a:xfrm>
            <a:off x="1607963" y="3142075"/>
            <a:ext cx="6699900" cy="701400"/>
          </a:xfrm>
          <a:prstGeom prst="rect">
            <a:avLst/>
          </a:prstGeom>
        </p:spPr>
        <p:txBody>
          <a:bodyPr anchorCtr="0" anchor="b" bIns="101575" lIns="101575" spcFirstLastPara="1" rIns="101575" wrap="square" tIns="101575">
            <a:noAutofit/>
          </a:bodyPr>
          <a:lstStyle>
            <a:lvl1pPr lvl="0" algn="ctr">
              <a:lnSpc>
                <a:spcPct val="100000"/>
              </a:lnSpc>
              <a:spcBef>
                <a:spcPts val="0"/>
              </a:spcBef>
              <a:spcAft>
                <a:spcPts val="0"/>
              </a:spcAft>
              <a:buClr>
                <a:srgbClr val="666666"/>
              </a:buClr>
              <a:buSzPts val="2600"/>
              <a:buNone/>
              <a:defRPr sz="2600">
                <a:solidFill>
                  <a:srgbClr val="666666"/>
                </a:solidFill>
              </a:defRPr>
            </a:lvl1pPr>
            <a:lvl2pPr lvl="1" algn="ctr">
              <a:lnSpc>
                <a:spcPct val="100000"/>
              </a:lnSpc>
              <a:spcBef>
                <a:spcPts val="0"/>
              </a:spcBef>
              <a:spcAft>
                <a:spcPts val="0"/>
              </a:spcAft>
              <a:buClr>
                <a:schemeClr val="lt1"/>
              </a:buClr>
              <a:buSzPts val="2000"/>
              <a:buFont typeface="Playfair Display"/>
              <a:buNone/>
              <a:defRPr b="1" sz="20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2000"/>
              <a:buFont typeface="Playfair Display"/>
              <a:buNone/>
              <a:defRPr b="1" sz="20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2000"/>
              <a:buFont typeface="Playfair Display"/>
              <a:buNone/>
              <a:defRPr b="1" sz="20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2000"/>
              <a:buFont typeface="Playfair Display"/>
              <a:buNone/>
              <a:defRPr b="1" sz="20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2000"/>
              <a:buFont typeface="Playfair Display"/>
              <a:buNone/>
              <a:defRPr b="1" sz="20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2000"/>
              <a:buFont typeface="Playfair Display"/>
              <a:buNone/>
              <a:defRPr b="1" sz="20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2000"/>
              <a:buFont typeface="Playfair Display"/>
              <a:buNone/>
              <a:defRPr b="1" sz="20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2000"/>
              <a:buFont typeface="Playfair Display"/>
              <a:buNone/>
              <a:defRPr b="1" sz="2000">
                <a:solidFill>
                  <a:schemeClr val="lt1"/>
                </a:solidFill>
                <a:latin typeface="Playfair Display"/>
                <a:ea typeface="Playfair Display"/>
                <a:cs typeface="Playfair Display"/>
                <a:sym typeface="Playfair Display"/>
              </a:defRPr>
            </a:lvl9pPr>
          </a:lstStyle>
          <a:p/>
        </p:txBody>
      </p:sp>
      <p:sp>
        <p:nvSpPr>
          <p:cNvPr id="18" name="Google Shape;18;p2"/>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9" name="Google Shape;19;p2"/>
          <p:cNvSpPr/>
          <p:nvPr/>
        </p:nvSpPr>
        <p:spPr>
          <a:xfrm>
            <a:off x="192325" y="569675"/>
            <a:ext cx="702300" cy="4250400"/>
          </a:xfrm>
          <a:prstGeom prst="rect">
            <a:avLst/>
          </a:prstGeom>
          <a:solidFill>
            <a:schemeClr val="dk1"/>
          </a:solidFill>
          <a:ln>
            <a:noFill/>
          </a:ln>
        </p:spPr>
        <p:txBody>
          <a:bodyPr anchorCtr="0" anchor="ctr" bIns="50800" lIns="50800" spcFirstLastPara="1" rIns="50800" wrap="square" tIns="50800">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7" name="Shape 57"/>
        <p:cNvGrpSpPr/>
        <p:nvPr/>
      </p:nvGrpSpPr>
      <p:grpSpPr>
        <a:xfrm>
          <a:off x="0" y="0"/>
          <a:ext cx="0" cy="0"/>
          <a:chOff x="0" y="0"/>
          <a:chExt cx="0" cy="0"/>
        </a:xfrm>
      </p:grpSpPr>
      <p:sp>
        <p:nvSpPr>
          <p:cNvPr id="58" name="Google Shape;58;p11"/>
          <p:cNvSpPr txBox="1"/>
          <p:nvPr>
            <p:ph idx="1" type="body"/>
          </p:nvPr>
        </p:nvSpPr>
        <p:spPr>
          <a:xfrm>
            <a:off x="319500" y="4230575"/>
            <a:ext cx="5998800" cy="598800"/>
          </a:xfrm>
          <a:prstGeom prst="rect">
            <a:avLst/>
          </a:prstGeom>
        </p:spPr>
        <p:txBody>
          <a:bodyPr anchorCtr="0" anchor="ctr" bIns="101575" lIns="101575" spcFirstLastPara="1" rIns="101575" wrap="square" tIns="101575">
            <a:noAutofit/>
          </a:bodyPr>
          <a:lstStyle>
            <a:lvl1pPr indent="-228600" lvl="0" marL="457200">
              <a:lnSpc>
                <a:spcPct val="100000"/>
              </a:lnSpc>
              <a:spcBef>
                <a:spcPts val="0"/>
              </a:spcBef>
              <a:spcAft>
                <a:spcPts val="0"/>
              </a:spcAft>
              <a:buClr>
                <a:srgbClr val="000000"/>
              </a:buClr>
              <a:buSzPts val="1900"/>
              <a:buNone/>
              <a:defRPr>
                <a:solidFill>
                  <a:srgbClr val="000000"/>
                </a:solidFill>
              </a:defRPr>
            </a:lvl1pPr>
          </a:lstStyle>
          <a:p/>
        </p:txBody>
      </p:sp>
      <p:sp>
        <p:nvSpPr>
          <p:cNvPr id="59" name="Google Shape;59;p11"/>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sp>
        <p:nvSpPr>
          <p:cNvPr id="61" name="Google Shape;61;p12"/>
          <p:cNvSpPr/>
          <p:nvPr/>
        </p:nvSpPr>
        <p:spPr>
          <a:xfrm>
            <a:off x="0" y="5045700"/>
            <a:ext cx="9144000" cy="97800"/>
          </a:xfrm>
          <a:prstGeom prst="rect">
            <a:avLst/>
          </a:prstGeom>
          <a:solidFill>
            <a:schemeClr val="dk1"/>
          </a:solidFill>
          <a:ln>
            <a:noFill/>
          </a:ln>
        </p:spPr>
        <p:txBody>
          <a:bodyPr anchorCtr="0" anchor="ctr" bIns="101575" lIns="101575" spcFirstLastPara="1" rIns="101575" wrap="square" tIns="101575">
            <a:noAutofit/>
          </a:bodyPr>
          <a:lstStyle/>
          <a:p>
            <a:pPr indent="0" lvl="0" marL="0" rtl="0" algn="l">
              <a:spcBef>
                <a:spcPts val="0"/>
              </a:spcBef>
              <a:spcAft>
                <a:spcPts val="0"/>
              </a:spcAft>
              <a:buNone/>
            </a:pPr>
            <a:r>
              <a:t/>
            </a:r>
            <a:endParaRPr/>
          </a:p>
        </p:txBody>
      </p:sp>
      <p:sp>
        <p:nvSpPr>
          <p:cNvPr id="62" name="Google Shape;62;p12"/>
          <p:cNvSpPr txBox="1"/>
          <p:nvPr>
            <p:ph hasCustomPrompt="1" type="title"/>
          </p:nvPr>
        </p:nvSpPr>
        <p:spPr>
          <a:xfrm>
            <a:off x="311700" y="1233100"/>
            <a:ext cx="8520600" cy="1610100"/>
          </a:xfrm>
          <a:prstGeom prst="rect">
            <a:avLst/>
          </a:prstGeom>
        </p:spPr>
        <p:txBody>
          <a:bodyPr anchorCtr="0" anchor="b" bIns="101575" lIns="101575" spcFirstLastPara="1" rIns="101575" wrap="square" tIns="101575">
            <a:noAutofit/>
          </a:bodyPr>
          <a:lstStyle>
            <a:lvl1pPr lvl="0" algn="ctr">
              <a:spcBef>
                <a:spcPts val="0"/>
              </a:spcBef>
              <a:spcAft>
                <a:spcPts val="0"/>
              </a:spcAft>
              <a:buSzPts val="11100"/>
              <a:buFont typeface="Lato"/>
              <a:buNone/>
              <a:defRPr sz="11100">
                <a:latin typeface="Lato"/>
                <a:ea typeface="Lato"/>
                <a:cs typeface="Lato"/>
                <a:sym typeface="Lato"/>
              </a:defRPr>
            </a:lvl1pPr>
            <a:lvl2pPr lvl="1" algn="ctr">
              <a:spcBef>
                <a:spcPts val="0"/>
              </a:spcBef>
              <a:spcAft>
                <a:spcPts val="0"/>
              </a:spcAft>
              <a:buSzPts val="11100"/>
              <a:buFont typeface="Lato"/>
              <a:buNone/>
              <a:defRPr sz="11100">
                <a:latin typeface="Lato"/>
                <a:ea typeface="Lato"/>
                <a:cs typeface="Lato"/>
                <a:sym typeface="Lato"/>
              </a:defRPr>
            </a:lvl2pPr>
            <a:lvl3pPr lvl="2" algn="ctr">
              <a:spcBef>
                <a:spcPts val="0"/>
              </a:spcBef>
              <a:spcAft>
                <a:spcPts val="0"/>
              </a:spcAft>
              <a:buSzPts val="11100"/>
              <a:buFont typeface="Lato"/>
              <a:buNone/>
              <a:defRPr sz="11100">
                <a:latin typeface="Lato"/>
                <a:ea typeface="Lato"/>
                <a:cs typeface="Lato"/>
                <a:sym typeface="Lato"/>
              </a:defRPr>
            </a:lvl3pPr>
            <a:lvl4pPr lvl="3" algn="ctr">
              <a:spcBef>
                <a:spcPts val="0"/>
              </a:spcBef>
              <a:spcAft>
                <a:spcPts val="0"/>
              </a:spcAft>
              <a:buSzPts val="11100"/>
              <a:buFont typeface="Lato"/>
              <a:buNone/>
              <a:defRPr sz="11100">
                <a:latin typeface="Lato"/>
                <a:ea typeface="Lato"/>
                <a:cs typeface="Lato"/>
                <a:sym typeface="Lato"/>
              </a:defRPr>
            </a:lvl4pPr>
            <a:lvl5pPr lvl="4" algn="ctr">
              <a:spcBef>
                <a:spcPts val="0"/>
              </a:spcBef>
              <a:spcAft>
                <a:spcPts val="0"/>
              </a:spcAft>
              <a:buSzPts val="11100"/>
              <a:buFont typeface="Lato"/>
              <a:buNone/>
              <a:defRPr sz="11100">
                <a:latin typeface="Lato"/>
                <a:ea typeface="Lato"/>
                <a:cs typeface="Lato"/>
                <a:sym typeface="Lato"/>
              </a:defRPr>
            </a:lvl5pPr>
            <a:lvl6pPr lvl="5" algn="ctr">
              <a:spcBef>
                <a:spcPts val="0"/>
              </a:spcBef>
              <a:spcAft>
                <a:spcPts val="0"/>
              </a:spcAft>
              <a:buSzPts val="11100"/>
              <a:buFont typeface="Lato"/>
              <a:buNone/>
              <a:defRPr sz="11100">
                <a:latin typeface="Lato"/>
                <a:ea typeface="Lato"/>
                <a:cs typeface="Lato"/>
                <a:sym typeface="Lato"/>
              </a:defRPr>
            </a:lvl6pPr>
            <a:lvl7pPr lvl="6" algn="ctr">
              <a:spcBef>
                <a:spcPts val="0"/>
              </a:spcBef>
              <a:spcAft>
                <a:spcPts val="0"/>
              </a:spcAft>
              <a:buSzPts val="11100"/>
              <a:buFont typeface="Lato"/>
              <a:buNone/>
              <a:defRPr sz="11100">
                <a:latin typeface="Lato"/>
                <a:ea typeface="Lato"/>
                <a:cs typeface="Lato"/>
                <a:sym typeface="Lato"/>
              </a:defRPr>
            </a:lvl7pPr>
            <a:lvl8pPr lvl="7" algn="ctr">
              <a:spcBef>
                <a:spcPts val="0"/>
              </a:spcBef>
              <a:spcAft>
                <a:spcPts val="0"/>
              </a:spcAft>
              <a:buSzPts val="11100"/>
              <a:buFont typeface="Lato"/>
              <a:buNone/>
              <a:defRPr sz="11100">
                <a:latin typeface="Lato"/>
                <a:ea typeface="Lato"/>
                <a:cs typeface="Lato"/>
                <a:sym typeface="Lato"/>
              </a:defRPr>
            </a:lvl8pPr>
            <a:lvl9pPr lvl="8" algn="ctr">
              <a:spcBef>
                <a:spcPts val="0"/>
              </a:spcBef>
              <a:spcAft>
                <a:spcPts val="0"/>
              </a:spcAft>
              <a:buSzPts val="11100"/>
              <a:buFont typeface="Lato"/>
              <a:buNone/>
              <a:defRPr sz="11100">
                <a:latin typeface="Lato"/>
                <a:ea typeface="Lato"/>
                <a:cs typeface="Lato"/>
                <a:sym typeface="Lato"/>
              </a:defRPr>
            </a:lvl9pPr>
          </a:lstStyle>
          <a:p>
            <a:r>
              <a:t>xx%</a:t>
            </a:r>
          </a:p>
        </p:txBody>
      </p:sp>
      <p:sp>
        <p:nvSpPr>
          <p:cNvPr id="63" name="Google Shape;63;p12"/>
          <p:cNvSpPr txBox="1"/>
          <p:nvPr>
            <p:ph idx="1" type="body"/>
          </p:nvPr>
        </p:nvSpPr>
        <p:spPr>
          <a:xfrm>
            <a:off x="311700" y="2919450"/>
            <a:ext cx="8520600" cy="1071600"/>
          </a:xfrm>
          <a:prstGeom prst="rect">
            <a:avLst/>
          </a:prstGeom>
        </p:spPr>
        <p:txBody>
          <a:bodyPr anchorCtr="0" anchor="t" bIns="101575" lIns="101575" spcFirstLastPara="1" rIns="101575" wrap="square" tIns="101575">
            <a:noAutofit/>
          </a:bodyPr>
          <a:lstStyle>
            <a:lvl1pPr indent="-349250" lvl="0" marL="457200" algn="ctr">
              <a:spcBef>
                <a:spcPts val="0"/>
              </a:spcBef>
              <a:spcAft>
                <a:spcPts val="0"/>
              </a:spcAft>
              <a:buSzPts val="1900"/>
              <a:buChar char="●"/>
              <a:defRPr/>
            </a:lvl1pPr>
            <a:lvl2pPr indent="-349250" lvl="1" marL="914400" algn="ctr">
              <a:spcBef>
                <a:spcPts val="1800"/>
              </a:spcBef>
              <a:spcAft>
                <a:spcPts val="0"/>
              </a:spcAft>
              <a:buSzPts val="1900"/>
              <a:buChar char="○"/>
              <a:defRPr/>
            </a:lvl2pPr>
            <a:lvl3pPr indent="-349250" lvl="2" marL="1371600" algn="ctr">
              <a:spcBef>
                <a:spcPts val="1800"/>
              </a:spcBef>
              <a:spcAft>
                <a:spcPts val="0"/>
              </a:spcAft>
              <a:buSzPts val="1900"/>
              <a:buChar char="■"/>
              <a:defRPr/>
            </a:lvl3pPr>
            <a:lvl4pPr indent="-349250" lvl="3" marL="1828800" algn="ctr">
              <a:spcBef>
                <a:spcPts val="1800"/>
              </a:spcBef>
              <a:spcAft>
                <a:spcPts val="0"/>
              </a:spcAft>
              <a:buSzPts val="1900"/>
              <a:buChar char="●"/>
              <a:defRPr/>
            </a:lvl4pPr>
            <a:lvl5pPr indent="-349250" lvl="4" marL="2286000" algn="ctr">
              <a:spcBef>
                <a:spcPts val="1800"/>
              </a:spcBef>
              <a:spcAft>
                <a:spcPts val="0"/>
              </a:spcAft>
              <a:buSzPts val="1900"/>
              <a:buChar char="○"/>
              <a:defRPr/>
            </a:lvl5pPr>
            <a:lvl6pPr indent="-349250" lvl="5" marL="2743200" algn="ctr">
              <a:spcBef>
                <a:spcPts val="1800"/>
              </a:spcBef>
              <a:spcAft>
                <a:spcPts val="0"/>
              </a:spcAft>
              <a:buSzPts val="1900"/>
              <a:buChar char="■"/>
              <a:defRPr/>
            </a:lvl6pPr>
            <a:lvl7pPr indent="-349250" lvl="6" marL="3200400" algn="ctr">
              <a:spcBef>
                <a:spcPts val="1800"/>
              </a:spcBef>
              <a:spcAft>
                <a:spcPts val="0"/>
              </a:spcAft>
              <a:buSzPts val="1900"/>
              <a:buChar char="●"/>
              <a:defRPr/>
            </a:lvl7pPr>
            <a:lvl8pPr indent="-349250" lvl="7" marL="3657600" algn="ctr">
              <a:spcBef>
                <a:spcPts val="1800"/>
              </a:spcBef>
              <a:spcAft>
                <a:spcPts val="0"/>
              </a:spcAft>
              <a:buSzPts val="1900"/>
              <a:buChar char="○"/>
              <a:defRPr/>
            </a:lvl8pPr>
            <a:lvl9pPr indent="-349250" lvl="8" marL="4114800" algn="ctr">
              <a:spcBef>
                <a:spcPts val="1800"/>
              </a:spcBef>
              <a:spcAft>
                <a:spcPts val="1800"/>
              </a:spcAft>
              <a:buSzPts val="1900"/>
              <a:buChar char="■"/>
              <a:defRPr/>
            </a:lvl9pPr>
          </a:lstStyle>
          <a:p/>
        </p:txBody>
      </p:sp>
      <p:sp>
        <p:nvSpPr>
          <p:cNvPr id="64" name="Google Shape;64;p12"/>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5" name="Shape 65"/>
        <p:cNvGrpSpPr/>
        <p:nvPr/>
      </p:nvGrpSpPr>
      <p:grpSpPr>
        <a:xfrm>
          <a:off x="0" y="0"/>
          <a:ext cx="0" cy="0"/>
          <a:chOff x="0" y="0"/>
          <a:chExt cx="0" cy="0"/>
        </a:xfrm>
      </p:grpSpPr>
      <p:sp>
        <p:nvSpPr>
          <p:cNvPr id="66" name="Google Shape;66;p13"/>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7" name="Shape 67"/>
        <p:cNvGrpSpPr/>
        <p:nvPr/>
      </p:nvGrpSpPr>
      <p:grpSpPr>
        <a:xfrm>
          <a:off x="0" y="0"/>
          <a:ext cx="0" cy="0"/>
          <a:chOff x="0" y="0"/>
          <a:chExt cx="0" cy="0"/>
        </a:xfrm>
      </p:grpSpPr>
      <p:sp>
        <p:nvSpPr>
          <p:cNvPr id="68" name="Google Shape;68;p14"/>
          <p:cNvSpPr txBox="1"/>
          <p:nvPr>
            <p:ph type="title"/>
          </p:nvPr>
        </p:nvSpPr>
        <p:spPr>
          <a:xfrm>
            <a:off x="457200" y="675085"/>
            <a:ext cx="8229600" cy="8013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9" name="Google Shape;69;p14"/>
          <p:cNvSpPr txBox="1"/>
          <p:nvPr>
            <p:ph idx="1" type="body"/>
          </p:nvPr>
        </p:nvSpPr>
        <p:spPr>
          <a:xfrm>
            <a:off x="457200" y="2266950"/>
            <a:ext cx="8229600" cy="23277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0" name="Google Shape;70;p1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3" name="Shape 73"/>
        <p:cNvGrpSpPr/>
        <p:nvPr/>
      </p:nvGrpSpPr>
      <p:grpSpPr>
        <a:xfrm>
          <a:off x="0" y="0"/>
          <a:ext cx="0" cy="0"/>
          <a:chOff x="0" y="0"/>
          <a:chExt cx="0" cy="0"/>
        </a:xfrm>
      </p:grpSpPr>
      <p:sp>
        <p:nvSpPr>
          <p:cNvPr id="74" name="Google Shape;74;p15"/>
          <p:cNvSpPr txBox="1"/>
          <p:nvPr>
            <p:ph type="title"/>
          </p:nvPr>
        </p:nvSpPr>
        <p:spPr>
          <a:xfrm>
            <a:off x="457200" y="675085"/>
            <a:ext cx="8229600" cy="8013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5" name="Google Shape;75;p15"/>
          <p:cNvSpPr txBox="1"/>
          <p:nvPr>
            <p:ph idx="1" type="body"/>
          </p:nvPr>
        </p:nvSpPr>
        <p:spPr>
          <a:xfrm>
            <a:off x="457200" y="1151335"/>
            <a:ext cx="4040100" cy="4800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76" name="Google Shape;76;p15"/>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77" name="Google Shape;77;p15"/>
          <p:cNvSpPr txBox="1"/>
          <p:nvPr>
            <p:ph idx="3" type="body"/>
          </p:nvPr>
        </p:nvSpPr>
        <p:spPr>
          <a:xfrm>
            <a:off x="4645025" y="1151335"/>
            <a:ext cx="4041900" cy="4800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78" name="Google Shape;78;p15"/>
          <p:cNvSpPr txBox="1"/>
          <p:nvPr>
            <p:ph idx="4" type="body"/>
          </p:nvPr>
        </p:nvSpPr>
        <p:spPr>
          <a:xfrm>
            <a:off x="4645025" y="1631156"/>
            <a:ext cx="4041900" cy="29634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79" name="Google Shape;79;p15"/>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5"/>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 name="Shape 20"/>
        <p:cNvGrpSpPr/>
        <p:nvPr/>
      </p:nvGrpSpPr>
      <p:grpSpPr>
        <a:xfrm>
          <a:off x="0" y="0"/>
          <a:ext cx="0" cy="0"/>
          <a:chOff x="0" y="0"/>
          <a:chExt cx="0" cy="0"/>
        </a:xfrm>
      </p:grpSpPr>
      <p:sp>
        <p:nvSpPr>
          <p:cNvPr id="21" name="Google Shape;21;p3"/>
          <p:cNvSpPr txBox="1"/>
          <p:nvPr>
            <p:ph type="title"/>
          </p:nvPr>
        </p:nvSpPr>
        <p:spPr>
          <a:xfrm>
            <a:off x="1178938" y="1423875"/>
            <a:ext cx="7455600" cy="1798200"/>
          </a:xfrm>
          <a:prstGeom prst="rect">
            <a:avLst/>
          </a:prstGeom>
          <a:ln>
            <a:noFill/>
          </a:ln>
        </p:spPr>
        <p:txBody>
          <a:bodyPr anchorCtr="0" anchor="ctr" bIns="101575" lIns="101575" spcFirstLastPara="1" rIns="101575" wrap="square" tIns="101575">
            <a:noAutofit/>
          </a:bodyPr>
          <a:lstStyle>
            <a:lvl1pPr lvl="0" rtl="0">
              <a:spcBef>
                <a:spcPts val="0"/>
              </a:spcBef>
              <a:spcAft>
                <a:spcPts val="0"/>
              </a:spcAft>
              <a:buSzPts val="4700"/>
              <a:buNone/>
              <a:defRPr b="0" sz="4700"/>
            </a:lvl1pPr>
            <a:lvl2pPr lvl="1" rtl="0">
              <a:spcBef>
                <a:spcPts val="0"/>
              </a:spcBef>
              <a:spcAft>
                <a:spcPts val="0"/>
              </a:spcAft>
              <a:buClr>
                <a:schemeClr val="lt1"/>
              </a:buClr>
              <a:buSzPts val="5300"/>
              <a:buFont typeface="Lato"/>
              <a:buNone/>
              <a:defRPr b="0" sz="5300">
                <a:solidFill>
                  <a:schemeClr val="lt1"/>
                </a:solidFill>
                <a:latin typeface="Lato"/>
                <a:ea typeface="Lato"/>
                <a:cs typeface="Lato"/>
                <a:sym typeface="Lato"/>
              </a:defRPr>
            </a:lvl2pPr>
            <a:lvl3pPr lvl="2" rtl="0">
              <a:spcBef>
                <a:spcPts val="0"/>
              </a:spcBef>
              <a:spcAft>
                <a:spcPts val="0"/>
              </a:spcAft>
              <a:buClr>
                <a:schemeClr val="lt1"/>
              </a:buClr>
              <a:buSzPts val="5300"/>
              <a:buFont typeface="Lato"/>
              <a:buNone/>
              <a:defRPr b="0" sz="5300">
                <a:solidFill>
                  <a:schemeClr val="lt1"/>
                </a:solidFill>
                <a:latin typeface="Lato"/>
                <a:ea typeface="Lato"/>
                <a:cs typeface="Lato"/>
                <a:sym typeface="Lato"/>
              </a:defRPr>
            </a:lvl3pPr>
            <a:lvl4pPr lvl="3" rtl="0">
              <a:spcBef>
                <a:spcPts val="0"/>
              </a:spcBef>
              <a:spcAft>
                <a:spcPts val="0"/>
              </a:spcAft>
              <a:buClr>
                <a:schemeClr val="lt1"/>
              </a:buClr>
              <a:buSzPts val="5300"/>
              <a:buFont typeface="Lato"/>
              <a:buNone/>
              <a:defRPr b="0" sz="5300">
                <a:solidFill>
                  <a:schemeClr val="lt1"/>
                </a:solidFill>
                <a:latin typeface="Lato"/>
                <a:ea typeface="Lato"/>
                <a:cs typeface="Lato"/>
                <a:sym typeface="Lato"/>
              </a:defRPr>
            </a:lvl4pPr>
            <a:lvl5pPr lvl="4" rtl="0">
              <a:spcBef>
                <a:spcPts val="0"/>
              </a:spcBef>
              <a:spcAft>
                <a:spcPts val="0"/>
              </a:spcAft>
              <a:buClr>
                <a:schemeClr val="lt1"/>
              </a:buClr>
              <a:buSzPts val="5300"/>
              <a:buFont typeface="Lato"/>
              <a:buNone/>
              <a:defRPr b="0" sz="5300">
                <a:solidFill>
                  <a:schemeClr val="lt1"/>
                </a:solidFill>
                <a:latin typeface="Lato"/>
                <a:ea typeface="Lato"/>
                <a:cs typeface="Lato"/>
                <a:sym typeface="Lato"/>
              </a:defRPr>
            </a:lvl5pPr>
            <a:lvl6pPr lvl="5" rtl="0">
              <a:spcBef>
                <a:spcPts val="0"/>
              </a:spcBef>
              <a:spcAft>
                <a:spcPts val="0"/>
              </a:spcAft>
              <a:buClr>
                <a:schemeClr val="lt1"/>
              </a:buClr>
              <a:buSzPts val="5300"/>
              <a:buFont typeface="Lato"/>
              <a:buNone/>
              <a:defRPr b="0" sz="5300">
                <a:solidFill>
                  <a:schemeClr val="lt1"/>
                </a:solidFill>
                <a:latin typeface="Lato"/>
                <a:ea typeface="Lato"/>
                <a:cs typeface="Lato"/>
                <a:sym typeface="Lato"/>
              </a:defRPr>
            </a:lvl6pPr>
            <a:lvl7pPr lvl="6" rtl="0">
              <a:spcBef>
                <a:spcPts val="0"/>
              </a:spcBef>
              <a:spcAft>
                <a:spcPts val="0"/>
              </a:spcAft>
              <a:buClr>
                <a:schemeClr val="lt1"/>
              </a:buClr>
              <a:buSzPts val="5300"/>
              <a:buFont typeface="Lato"/>
              <a:buNone/>
              <a:defRPr b="0" sz="5300">
                <a:solidFill>
                  <a:schemeClr val="lt1"/>
                </a:solidFill>
                <a:latin typeface="Lato"/>
                <a:ea typeface="Lato"/>
                <a:cs typeface="Lato"/>
                <a:sym typeface="Lato"/>
              </a:defRPr>
            </a:lvl7pPr>
            <a:lvl8pPr lvl="7" rtl="0">
              <a:spcBef>
                <a:spcPts val="0"/>
              </a:spcBef>
              <a:spcAft>
                <a:spcPts val="0"/>
              </a:spcAft>
              <a:buClr>
                <a:schemeClr val="lt1"/>
              </a:buClr>
              <a:buSzPts val="5300"/>
              <a:buFont typeface="Lato"/>
              <a:buNone/>
              <a:defRPr b="0" sz="5300">
                <a:solidFill>
                  <a:schemeClr val="lt1"/>
                </a:solidFill>
                <a:latin typeface="Lato"/>
                <a:ea typeface="Lato"/>
                <a:cs typeface="Lato"/>
                <a:sym typeface="Lato"/>
              </a:defRPr>
            </a:lvl8pPr>
            <a:lvl9pPr lvl="8" rtl="0">
              <a:spcBef>
                <a:spcPts val="0"/>
              </a:spcBef>
              <a:spcAft>
                <a:spcPts val="0"/>
              </a:spcAft>
              <a:buClr>
                <a:schemeClr val="lt1"/>
              </a:buClr>
              <a:buSzPts val="5300"/>
              <a:buFont typeface="Lato"/>
              <a:buNone/>
              <a:defRPr b="0" sz="5300">
                <a:solidFill>
                  <a:schemeClr val="lt1"/>
                </a:solidFill>
                <a:latin typeface="Lato"/>
                <a:ea typeface="Lato"/>
                <a:cs typeface="Lato"/>
                <a:sym typeface="Lato"/>
              </a:defRPr>
            </a:lvl9pPr>
          </a:lstStyle>
          <a:p/>
        </p:txBody>
      </p:sp>
      <p:sp>
        <p:nvSpPr>
          <p:cNvPr id="22" name="Google Shape;22;p3"/>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23" name="Google Shape;23;p3"/>
          <p:cNvSpPr/>
          <p:nvPr/>
        </p:nvSpPr>
        <p:spPr>
          <a:xfrm>
            <a:off x="192325" y="569675"/>
            <a:ext cx="702300" cy="4250400"/>
          </a:xfrm>
          <a:prstGeom prst="rect">
            <a:avLst/>
          </a:prstGeom>
          <a:solidFill>
            <a:schemeClr val="dk1"/>
          </a:solidFill>
          <a:ln>
            <a:noFill/>
          </a:ln>
        </p:spPr>
        <p:txBody>
          <a:bodyPr anchorCtr="0" anchor="ctr" bIns="50800" lIns="50800" spcFirstLastPara="1" rIns="50800" wrap="square" tIns="50800">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 name="Shape 24"/>
        <p:cNvGrpSpPr/>
        <p:nvPr/>
      </p:nvGrpSpPr>
      <p:grpSpPr>
        <a:xfrm>
          <a:off x="0" y="0"/>
          <a:ext cx="0" cy="0"/>
          <a:chOff x="0" y="0"/>
          <a:chExt cx="0" cy="0"/>
        </a:xfrm>
      </p:grpSpPr>
      <p:sp>
        <p:nvSpPr>
          <p:cNvPr id="25" name="Google Shape;25;p4"/>
          <p:cNvSpPr txBox="1"/>
          <p:nvPr>
            <p:ph type="title"/>
          </p:nvPr>
        </p:nvSpPr>
        <p:spPr>
          <a:xfrm>
            <a:off x="983975" y="429450"/>
            <a:ext cx="7734000" cy="626100"/>
          </a:xfrm>
          <a:prstGeom prst="rect">
            <a:avLst/>
          </a:prstGeom>
        </p:spPr>
        <p:txBody>
          <a:bodyPr anchorCtr="0" anchor="t" bIns="101575" lIns="101575" spcFirstLastPara="1" rIns="101575" wrap="square" tIns="10157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6" name="Google Shape;26;p4"/>
          <p:cNvSpPr txBox="1"/>
          <p:nvPr>
            <p:ph idx="1" type="body"/>
          </p:nvPr>
        </p:nvSpPr>
        <p:spPr>
          <a:xfrm>
            <a:off x="983975" y="1114375"/>
            <a:ext cx="7848300" cy="3416400"/>
          </a:xfrm>
          <a:prstGeom prst="rect">
            <a:avLst/>
          </a:prstGeom>
        </p:spPr>
        <p:txBody>
          <a:bodyPr anchorCtr="0" anchor="t" bIns="101575" lIns="101575" spcFirstLastPara="1" rIns="101575" wrap="square" tIns="101575">
            <a:noAutofit/>
          </a:bodyPr>
          <a:lstStyle>
            <a:lvl1pPr indent="-349250" lvl="0" marL="457200">
              <a:spcBef>
                <a:spcPts val="0"/>
              </a:spcBef>
              <a:spcAft>
                <a:spcPts val="0"/>
              </a:spcAft>
              <a:buSzPts val="1900"/>
              <a:buChar char="●"/>
              <a:defRPr sz="1900"/>
            </a:lvl1pPr>
            <a:lvl2pPr indent="-349250" lvl="1" marL="914400">
              <a:spcBef>
                <a:spcPts val="1800"/>
              </a:spcBef>
              <a:spcAft>
                <a:spcPts val="0"/>
              </a:spcAft>
              <a:buSzPts val="1900"/>
              <a:buChar char="○"/>
              <a:defRPr/>
            </a:lvl2pPr>
            <a:lvl3pPr indent="-349250" lvl="2" marL="1371600">
              <a:spcBef>
                <a:spcPts val="1800"/>
              </a:spcBef>
              <a:spcAft>
                <a:spcPts val="0"/>
              </a:spcAft>
              <a:buSzPts val="1900"/>
              <a:buChar char="■"/>
              <a:defRPr/>
            </a:lvl3pPr>
            <a:lvl4pPr indent="-349250" lvl="3" marL="1828800">
              <a:spcBef>
                <a:spcPts val="1800"/>
              </a:spcBef>
              <a:spcAft>
                <a:spcPts val="0"/>
              </a:spcAft>
              <a:buSzPts val="1900"/>
              <a:buChar char="●"/>
              <a:defRPr/>
            </a:lvl4pPr>
            <a:lvl5pPr indent="-349250" lvl="4" marL="2286000">
              <a:spcBef>
                <a:spcPts val="1800"/>
              </a:spcBef>
              <a:spcAft>
                <a:spcPts val="0"/>
              </a:spcAft>
              <a:buSzPts val="1900"/>
              <a:buChar char="○"/>
              <a:defRPr/>
            </a:lvl5pPr>
            <a:lvl6pPr indent="-349250" lvl="5" marL="2743200">
              <a:spcBef>
                <a:spcPts val="1800"/>
              </a:spcBef>
              <a:spcAft>
                <a:spcPts val="0"/>
              </a:spcAft>
              <a:buSzPts val="1900"/>
              <a:buChar char="■"/>
              <a:defRPr/>
            </a:lvl6pPr>
            <a:lvl7pPr indent="-349250" lvl="6" marL="3200400">
              <a:spcBef>
                <a:spcPts val="1800"/>
              </a:spcBef>
              <a:spcAft>
                <a:spcPts val="0"/>
              </a:spcAft>
              <a:buSzPts val="1900"/>
              <a:buChar char="●"/>
              <a:defRPr/>
            </a:lvl7pPr>
            <a:lvl8pPr indent="-349250" lvl="7" marL="3657600">
              <a:spcBef>
                <a:spcPts val="1800"/>
              </a:spcBef>
              <a:spcAft>
                <a:spcPts val="0"/>
              </a:spcAft>
              <a:buSzPts val="1900"/>
              <a:buChar char="○"/>
              <a:defRPr/>
            </a:lvl8pPr>
            <a:lvl9pPr indent="-349250" lvl="8" marL="4114800">
              <a:spcBef>
                <a:spcPts val="1800"/>
              </a:spcBef>
              <a:spcAft>
                <a:spcPts val="1800"/>
              </a:spcAft>
              <a:buSzPts val="1900"/>
              <a:buChar char="■"/>
              <a:defRPr/>
            </a:lvl9pPr>
          </a:lstStyle>
          <a:p/>
        </p:txBody>
      </p:sp>
      <p:sp>
        <p:nvSpPr>
          <p:cNvPr id="27" name="Google Shape;27;p4"/>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8" name="Google Shape;28;p4"/>
          <p:cNvSpPr/>
          <p:nvPr/>
        </p:nvSpPr>
        <p:spPr>
          <a:xfrm>
            <a:off x="192325" y="569675"/>
            <a:ext cx="702300" cy="4250400"/>
          </a:xfrm>
          <a:prstGeom prst="rect">
            <a:avLst/>
          </a:prstGeom>
          <a:solidFill>
            <a:schemeClr val="dk1"/>
          </a:solidFill>
          <a:ln>
            <a:noFill/>
          </a:ln>
        </p:spPr>
        <p:txBody>
          <a:bodyPr anchorCtr="0" anchor="ctr" bIns="50800" lIns="50800" spcFirstLastPara="1" rIns="50800" wrap="square" tIns="50800">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983975" y="1114375"/>
            <a:ext cx="3606600" cy="3416400"/>
          </a:xfrm>
          <a:prstGeom prst="rect">
            <a:avLst/>
          </a:prstGeom>
        </p:spPr>
        <p:txBody>
          <a:bodyPr anchorCtr="0" anchor="t" bIns="101575" lIns="101575" spcFirstLastPara="1" rIns="101575" wrap="square" tIns="101575">
            <a:noAutofit/>
          </a:bodyPr>
          <a:lstStyle>
            <a:lvl1pPr indent="-349250" lvl="0" marL="457200">
              <a:spcBef>
                <a:spcPts val="0"/>
              </a:spcBef>
              <a:spcAft>
                <a:spcPts val="0"/>
              </a:spcAft>
              <a:buSzPts val="1900"/>
              <a:buChar char="●"/>
              <a:defRPr sz="1900"/>
            </a:lvl1pPr>
            <a:lvl2pPr indent="-349250" lvl="1" marL="914400">
              <a:spcBef>
                <a:spcPts val="1800"/>
              </a:spcBef>
              <a:spcAft>
                <a:spcPts val="0"/>
              </a:spcAft>
              <a:buSzPts val="1900"/>
              <a:buChar char="○"/>
              <a:defRPr sz="1900"/>
            </a:lvl2pPr>
            <a:lvl3pPr indent="-349250" lvl="2" marL="1371600">
              <a:spcBef>
                <a:spcPts val="1800"/>
              </a:spcBef>
              <a:spcAft>
                <a:spcPts val="0"/>
              </a:spcAft>
              <a:buSzPts val="1900"/>
              <a:buChar char="■"/>
              <a:defRPr sz="1900"/>
            </a:lvl3pPr>
            <a:lvl4pPr indent="-349250" lvl="3" marL="1828800">
              <a:spcBef>
                <a:spcPts val="1800"/>
              </a:spcBef>
              <a:spcAft>
                <a:spcPts val="0"/>
              </a:spcAft>
              <a:buSzPts val="1900"/>
              <a:buChar char="●"/>
              <a:defRPr sz="1900"/>
            </a:lvl4pPr>
            <a:lvl5pPr indent="-349250" lvl="4" marL="2286000">
              <a:spcBef>
                <a:spcPts val="1800"/>
              </a:spcBef>
              <a:spcAft>
                <a:spcPts val="0"/>
              </a:spcAft>
              <a:buSzPts val="1900"/>
              <a:buChar char="○"/>
              <a:defRPr sz="1900"/>
            </a:lvl5pPr>
            <a:lvl6pPr indent="-349250" lvl="5" marL="2743200">
              <a:spcBef>
                <a:spcPts val="1800"/>
              </a:spcBef>
              <a:spcAft>
                <a:spcPts val="0"/>
              </a:spcAft>
              <a:buSzPts val="1900"/>
              <a:buChar char="■"/>
              <a:defRPr sz="1900"/>
            </a:lvl6pPr>
            <a:lvl7pPr indent="-349250" lvl="6" marL="3200400">
              <a:spcBef>
                <a:spcPts val="1800"/>
              </a:spcBef>
              <a:spcAft>
                <a:spcPts val="0"/>
              </a:spcAft>
              <a:buSzPts val="1900"/>
              <a:buChar char="●"/>
              <a:defRPr sz="1900"/>
            </a:lvl7pPr>
            <a:lvl8pPr indent="-349250" lvl="7" marL="3657600">
              <a:spcBef>
                <a:spcPts val="1800"/>
              </a:spcBef>
              <a:spcAft>
                <a:spcPts val="0"/>
              </a:spcAft>
              <a:buSzPts val="1900"/>
              <a:buChar char="○"/>
              <a:defRPr sz="1900"/>
            </a:lvl8pPr>
            <a:lvl9pPr indent="-349250" lvl="8" marL="4114800">
              <a:spcBef>
                <a:spcPts val="1800"/>
              </a:spcBef>
              <a:spcAft>
                <a:spcPts val="1800"/>
              </a:spcAft>
              <a:buSzPts val="1900"/>
              <a:buChar char="■"/>
              <a:defRPr sz="1900"/>
            </a:lvl9pPr>
          </a:lstStyle>
          <a:p/>
        </p:txBody>
      </p:sp>
      <p:sp>
        <p:nvSpPr>
          <p:cNvPr id="31" name="Google Shape;31;p5"/>
          <p:cNvSpPr txBox="1"/>
          <p:nvPr>
            <p:ph idx="2" type="body"/>
          </p:nvPr>
        </p:nvSpPr>
        <p:spPr>
          <a:xfrm>
            <a:off x="5149500" y="1114375"/>
            <a:ext cx="3606600" cy="3416400"/>
          </a:xfrm>
          <a:prstGeom prst="rect">
            <a:avLst/>
          </a:prstGeom>
        </p:spPr>
        <p:txBody>
          <a:bodyPr anchorCtr="0" anchor="t" bIns="101575" lIns="101575" spcFirstLastPara="1" rIns="101575" wrap="square" tIns="101575">
            <a:noAutofit/>
          </a:bodyPr>
          <a:lstStyle>
            <a:lvl1pPr indent="-349250" lvl="0" marL="457200">
              <a:spcBef>
                <a:spcPts val="0"/>
              </a:spcBef>
              <a:spcAft>
                <a:spcPts val="0"/>
              </a:spcAft>
              <a:buSzPts val="1900"/>
              <a:buChar char="●"/>
              <a:defRPr sz="1900"/>
            </a:lvl1pPr>
            <a:lvl2pPr indent="-349250" lvl="1" marL="914400">
              <a:spcBef>
                <a:spcPts val="1800"/>
              </a:spcBef>
              <a:spcAft>
                <a:spcPts val="0"/>
              </a:spcAft>
              <a:buSzPts val="1900"/>
              <a:buChar char="○"/>
              <a:defRPr sz="1900"/>
            </a:lvl2pPr>
            <a:lvl3pPr indent="-349250" lvl="2" marL="1371600">
              <a:spcBef>
                <a:spcPts val="1800"/>
              </a:spcBef>
              <a:spcAft>
                <a:spcPts val="0"/>
              </a:spcAft>
              <a:buSzPts val="1900"/>
              <a:buChar char="■"/>
              <a:defRPr sz="1900"/>
            </a:lvl3pPr>
            <a:lvl4pPr indent="-349250" lvl="3" marL="1828800">
              <a:spcBef>
                <a:spcPts val="1800"/>
              </a:spcBef>
              <a:spcAft>
                <a:spcPts val="0"/>
              </a:spcAft>
              <a:buSzPts val="1900"/>
              <a:buChar char="●"/>
              <a:defRPr sz="1900"/>
            </a:lvl4pPr>
            <a:lvl5pPr indent="-349250" lvl="4" marL="2286000">
              <a:spcBef>
                <a:spcPts val="1800"/>
              </a:spcBef>
              <a:spcAft>
                <a:spcPts val="0"/>
              </a:spcAft>
              <a:buSzPts val="1900"/>
              <a:buChar char="○"/>
              <a:defRPr sz="1900"/>
            </a:lvl5pPr>
            <a:lvl6pPr indent="-349250" lvl="5" marL="2743200">
              <a:spcBef>
                <a:spcPts val="1800"/>
              </a:spcBef>
              <a:spcAft>
                <a:spcPts val="0"/>
              </a:spcAft>
              <a:buSzPts val="1900"/>
              <a:buChar char="■"/>
              <a:defRPr sz="1900"/>
            </a:lvl6pPr>
            <a:lvl7pPr indent="-349250" lvl="6" marL="3200400">
              <a:spcBef>
                <a:spcPts val="1800"/>
              </a:spcBef>
              <a:spcAft>
                <a:spcPts val="0"/>
              </a:spcAft>
              <a:buSzPts val="1900"/>
              <a:buChar char="●"/>
              <a:defRPr sz="1900"/>
            </a:lvl7pPr>
            <a:lvl8pPr indent="-349250" lvl="7" marL="3657600">
              <a:spcBef>
                <a:spcPts val="1800"/>
              </a:spcBef>
              <a:spcAft>
                <a:spcPts val="0"/>
              </a:spcAft>
              <a:buSzPts val="1900"/>
              <a:buChar char="○"/>
              <a:defRPr sz="1900"/>
            </a:lvl8pPr>
            <a:lvl9pPr indent="-349250" lvl="8" marL="4114800">
              <a:spcBef>
                <a:spcPts val="1800"/>
              </a:spcBef>
              <a:spcAft>
                <a:spcPts val="1800"/>
              </a:spcAft>
              <a:buSzPts val="1900"/>
              <a:buChar char="■"/>
              <a:defRPr sz="1900"/>
            </a:lvl9pPr>
          </a:lstStyle>
          <a:p/>
        </p:txBody>
      </p:sp>
      <p:sp>
        <p:nvSpPr>
          <p:cNvPr id="32" name="Google Shape;32;p5"/>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3" name="Google Shape;33;p5"/>
          <p:cNvSpPr/>
          <p:nvPr/>
        </p:nvSpPr>
        <p:spPr>
          <a:xfrm>
            <a:off x="192325" y="569675"/>
            <a:ext cx="702300" cy="4250400"/>
          </a:xfrm>
          <a:prstGeom prst="rect">
            <a:avLst/>
          </a:prstGeom>
          <a:solidFill>
            <a:schemeClr val="dk1"/>
          </a:solidFill>
          <a:ln>
            <a:noFill/>
          </a:ln>
        </p:spPr>
        <p:txBody>
          <a:bodyPr anchorCtr="0" anchor="ctr" bIns="50800" lIns="50800" spcFirstLastPara="1" rIns="50800" wrap="square" tIns="50800">
            <a:noAutofit/>
          </a:bodyPr>
          <a:lstStyle/>
          <a:p>
            <a:pPr indent="0" lvl="0" marL="0" rtl="0" algn="l">
              <a:spcBef>
                <a:spcPts val="0"/>
              </a:spcBef>
              <a:spcAft>
                <a:spcPts val="0"/>
              </a:spcAft>
              <a:buNone/>
            </a:pPr>
            <a:r>
              <a:t/>
            </a:r>
            <a:endParaRPr/>
          </a:p>
        </p:txBody>
      </p:sp>
      <p:sp>
        <p:nvSpPr>
          <p:cNvPr id="34" name="Google Shape;34;p5"/>
          <p:cNvSpPr txBox="1"/>
          <p:nvPr>
            <p:ph type="title"/>
          </p:nvPr>
        </p:nvSpPr>
        <p:spPr>
          <a:xfrm>
            <a:off x="983975" y="429450"/>
            <a:ext cx="7734000" cy="626100"/>
          </a:xfrm>
          <a:prstGeom prst="rect">
            <a:avLst/>
          </a:prstGeom>
        </p:spPr>
        <p:txBody>
          <a:bodyPr anchorCtr="0" anchor="t" bIns="101575" lIns="101575" spcFirstLastPara="1" rIns="101575" wrap="square" tIns="10157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35" name="Shape 35"/>
        <p:cNvGrpSpPr/>
        <p:nvPr/>
      </p:nvGrpSpPr>
      <p:grpSpPr>
        <a:xfrm>
          <a:off x="0" y="0"/>
          <a:ext cx="0" cy="0"/>
          <a:chOff x="0" y="0"/>
          <a:chExt cx="0" cy="0"/>
        </a:xfrm>
      </p:grpSpPr>
      <p:sp>
        <p:nvSpPr>
          <p:cNvPr id="36" name="Google Shape;36;p6"/>
          <p:cNvSpPr txBox="1"/>
          <p:nvPr>
            <p:ph type="title"/>
          </p:nvPr>
        </p:nvSpPr>
        <p:spPr>
          <a:xfrm>
            <a:off x="197400" y="429450"/>
            <a:ext cx="8520600" cy="626100"/>
          </a:xfrm>
          <a:prstGeom prst="rect">
            <a:avLst/>
          </a:prstGeom>
        </p:spPr>
        <p:txBody>
          <a:bodyPr anchorCtr="0" anchor="t" bIns="101575" lIns="101575" spcFirstLastPara="1" rIns="101575" wrap="square" tIns="10157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37" name="Google Shape;37;p6"/>
          <p:cNvSpPr txBox="1"/>
          <p:nvPr>
            <p:ph idx="1" type="body"/>
          </p:nvPr>
        </p:nvSpPr>
        <p:spPr>
          <a:xfrm>
            <a:off x="311700" y="1114375"/>
            <a:ext cx="3999900" cy="3416400"/>
          </a:xfrm>
          <a:prstGeom prst="rect">
            <a:avLst/>
          </a:prstGeom>
        </p:spPr>
        <p:txBody>
          <a:bodyPr anchorCtr="0" anchor="t" bIns="101575" lIns="101575" spcFirstLastPara="1" rIns="101575" wrap="square" tIns="101575">
            <a:noAutofit/>
          </a:bodyPr>
          <a:lstStyle>
            <a:lvl1pPr indent="-349250" lvl="0" marL="457200" rtl="0">
              <a:spcBef>
                <a:spcPts val="0"/>
              </a:spcBef>
              <a:spcAft>
                <a:spcPts val="0"/>
              </a:spcAft>
              <a:buSzPts val="1900"/>
              <a:buChar char="●"/>
              <a:defRPr sz="1900"/>
            </a:lvl1pPr>
            <a:lvl2pPr indent="-349250" lvl="1" marL="914400" rtl="0">
              <a:spcBef>
                <a:spcPts val="1800"/>
              </a:spcBef>
              <a:spcAft>
                <a:spcPts val="0"/>
              </a:spcAft>
              <a:buSzPts val="1900"/>
              <a:buChar char="○"/>
              <a:defRPr sz="1900"/>
            </a:lvl2pPr>
            <a:lvl3pPr indent="-349250" lvl="2" marL="1371600" rtl="0">
              <a:spcBef>
                <a:spcPts val="1800"/>
              </a:spcBef>
              <a:spcAft>
                <a:spcPts val="0"/>
              </a:spcAft>
              <a:buSzPts val="1900"/>
              <a:buChar char="■"/>
              <a:defRPr sz="1900"/>
            </a:lvl3pPr>
            <a:lvl4pPr indent="-349250" lvl="3" marL="1828800" rtl="0">
              <a:spcBef>
                <a:spcPts val="1800"/>
              </a:spcBef>
              <a:spcAft>
                <a:spcPts val="0"/>
              </a:spcAft>
              <a:buSzPts val="1900"/>
              <a:buChar char="●"/>
              <a:defRPr sz="1900"/>
            </a:lvl4pPr>
            <a:lvl5pPr indent="-349250" lvl="4" marL="2286000" rtl="0">
              <a:spcBef>
                <a:spcPts val="1800"/>
              </a:spcBef>
              <a:spcAft>
                <a:spcPts val="0"/>
              </a:spcAft>
              <a:buSzPts val="1900"/>
              <a:buChar char="○"/>
              <a:defRPr sz="1900"/>
            </a:lvl5pPr>
            <a:lvl6pPr indent="-349250" lvl="5" marL="2743200" rtl="0">
              <a:spcBef>
                <a:spcPts val="1800"/>
              </a:spcBef>
              <a:spcAft>
                <a:spcPts val="0"/>
              </a:spcAft>
              <a:buSzPts val="1900"/>
              <a:buChar char="■"/>
              <a:defRPr sz="1900"/>
            </a:lvl6pPr>
            <a:lvl7pPr indent="-349250" lvl="6" marL="3200400" rtl="0">
              <a:spcBef>
                <a:spcPts val="1800"/>
              </a:spcBef>
              <a:spcAft>
                <a:spcPts val="0"/>
              </a:spcAft>
              <a:buSzPts val="1900"/>
              <a:buChar char="●"/>
              <a:defRPr sz="1900"/>
            </a:lvl7pPr>
            <a:lvl8pPr indent="-349250" lvl="7" marL="3657600" rtl="0">
              <a:spcBef>
                <a:spcPts val="1800"/>
              </a:spcBef>
              <a:spcAft>
                <a:spcPts val="0"/>
              </a:spcAft>
              <a:buSzPts val="1900"/>
              <a:buChar char="○"/>
              <a:defRPr sz="1900"/>
            </a:lvl8pPr>
            <a:lvl9pPr indent="-349250" lvl="8" marL="4114800" rtl="0">
              <a:spcBef>
                <a:spcPts val="1800"/>
              </a:spcBef>
              <a:spcAft>
                <a:spcPts val="1800"/>
              </a:spcAft>
              <a:buSzPts val="1900"/>
              <a:buChar char="■"/>
              <a:defRPr sz="1900"/>
            </a:lvl9pPr>
          </a:lstStyle>
          <a:p/>
        </p:txBody>
      </p:sp>
      <p:sp>
        <p:nvSpPr>
          <p:cNvPr id="38" name="Google Shape;38;p6"/>
          <p:cNvSpPr txBox="1"/>
          <p:nvPr>
            <p:ph idx="2" type="body"/>
          </p:nvPr>
        </p:nvSpPr>
        <p:spPr>
          <a:xfrm>
            <a:off x="4832400" y="1114375"/>
            <a:ext cx="3999900" cy="3416400"/>
          </a:xfrm>
          <a:prstGeom prst="rect">
            <a:avLst/>
          </a:prstGeom>
        </p:spPr>
        <p:txBody>
          <a:bodyPr anchorCtr="0" anchor="t" bIns="101575" lIns="101575" spcFirstLastPara="1" rIns="101575" wrap="square" tIns="101575">
            <a:noAutofit/>
          </a:bodyPr>
          <a:lstStyle>
            <a:lvl1pPr indent="-349250" lvl="0" marL="457200" rtl="0">
              <a:spcBef>
                <a:spcPts val="0"/>
              </a:spcBef>
              <a:spcAft>
                <a:spcPts val="0"/>
              </a:spcAft>
              <a:buSzPts val="1900"/>
              <a:buChar char="●"/>
              <a:defRPr sz="1900"/>
            </a:lvl1pPr>
            <a:lvl2pPr indent="-349250" lvl="1" marL="914400" rtl="0">
              <a:spcBef>
                <a:spcPts val="1800"/>
              </a:spcBef>
              <a:spcAft>
                <a:spcPts val="0"/>
              </a:spcAft>
              <a:buSzPts val="1900"/>
              <a:buChar char="○"/>
              <a:defRPr sz="1900"/>
            </a:lvl2pPr>
            <a:lvl3pPr indent="-349250" lvl="2" marL="1371600" rtl="0">
              <a:spcBef>
                <a:spcPts val="1800"/>
              </a:spcBef>
              <a:spcAft>
                <a:spcPts val="0"/>
              </a:spcAft>
              <a:buSzPts val="1900"/>
              <a:buChar char="■"/>
              <a:defRPr sz="1900"/>
            </a:lvl3pPr>
            <a:lvl4pPr indent="-349250" lvl="3" marL="1828800" rtl="0">
              <a:spcBef>
                <a:spcPts val="1800"/>
              </a:spcBef>
              <a:spcAft>
                <a:spcPts val="0"/>
              </a:spcAft>
              <a:buSzPts val="1900"/>
              <a:buChar char="●"/>
              <a:defRPr sz="1900"/>
            </a:lvl4pPr>
            <a:lvl5pPr indent="-349250" lvl="4" marL="2286000" rtl="0">
              <a:spcBef>
                <a:spcPts val="1800"/>
              </a:spcBef>
              <a:spcAft>
                <a:spcPts val="0"/>
              </a:spcAft>
              <a:buSzPts val="1900"/>
              <a:buChar char="○"/>
              <a:defRPr sz="1900"/>
            </a:lvl5pPr>
            <a:lvl6pPr indent="-349250" lvl="5" marL="2743200" rtl="0">
              <a:spcBef>
                <a:spcPts val="1800"/>
              </a:spcBef>
              <a:spcAft>
                <a:spcPts val="0"/>
              </a:spcAft>
              <a:buSzPts val="1900"/>
              <a:buChar char="■"/>
              <a:defRPr sz="1900"/>
            </a:lvl6pPr>
            <a:lvl7pPr indent="-349250" lvl="6" marL="3200400" rtl="0">
              <a:spcBef>
                <a:spcPts val="1800"/>
              </a:spcBef>
              <a:spcAft>
                <a:spcPts val="0"/>
              </a:spcAft>
              <a:buSzPts val="1900"/>
              <a:buChar char="●"/>
              <a:defRPr sz="1900"/>
            </a:lvl7pPr>
            <a:lvl8pPr indent="-349250" lvl="7" marL="3657600" rtl="0">
              <a:spcBef>
                <a:spcPts val="1800"/>
              </a:spcBef>
              <a:spcAft>
                <a:spcPts val="0"/>
              </a:spcAft>
              <a:buSzPts val="1900"/>
              <a:buChar char="○"/>
              <a:defRPr sz="1900"/>
            </a:lvl8pPr>
            <a:lvl9pPr indent="-349250" lvl="8" marL="4114800" rtl="0">
              <a:spcBef>
                <a:spcPts val="1800"/>
              </a:spcBef>
              <a:spcAft>
                <a:spcPts val="1800"/>
              </a:spcAft>
              <a:buSzPts val="1900"/>
              <a:buChar char="■"/>
              <a:defRPr sz="1900"/>
            </a:lvl9pPr>
          </a:lstStyle>
          <a:p/>
        </p:txBody>
      </p:sp>
      <p:sp>
        <p:nvSpPr>
          <p:cNvPr id="39" name="Google Shape;39;p6"/>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7"/>
          <p:cNvSpPr txBox="1"/>
          <p:nvPr>
            <p:ph type="title"/>
          </p:nvPr>
        </p:nvSpPr>
        <p:spPr>
          <a:xfrm>
            <a:off x="197400" y="429450"/>
            <a:ext cx="8520600" cy="626100"/>
          </a:xfrm>
          <a:prstGeom prst="rect">
            <a:avLst/>
          </a:prstGeom>
        </p:spPr>
        <p:txBody>
          <a:bodyPr anchorCtr="0" anchor="t" bIns="101575" lIns="101575" spcFirstLastPara="1" rIns="101575" wrap="square" tIns="10157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42" name="Google Shape;42;p7"/>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3" name="Shape 43"/>
        <p:cNvGrpSpPr/>
        <p:nvPr/>
      </p:nvGrpSpPr>
      <p:grpSpPr>
        <a:xfrm>
          <a:off x="0" y="0"/>
          <a:ext cx="0" cy="0"/>
          <a:chOff x="0" y="0"/>
          <a:chExt cx="0" cy="0"/>
        </a:xfrm>
      </p:grpSpPr>
      <p:sp>
        <p:nvSpPr>
          <p:cNvPr id="44" name="Google Shape;44;p8"/>
          <p:cNvSpPr txBox="1"/>
          <p:nvPr>
            <p:ph type="title"/>
          </p:nvPr>
        </p:nvSpPr>
        <p:spPr>
          <a:xfrm>
            <a:off x="235500" y="631800"/>
            <a:ext cx="2808000" cy="755700"/>
          </a:xfrm>
          <a:prstGeom prst="rect">
            <a:avLst/>
          </a:prstGeom>
        </p:spPr>
        <p:txBody>
          <a:bodyPr anchorCtr="0" anchor="b" bIns="101575" lIns="101575" spcFirstLastPara="1" rIns="101575" wrap="square" tIns="101575">
            <a:noAutofit/>
          </a:bodyPr>
          <a:lstStyle>
            <a:lvl1pPr lvl="0">
              <a:spcBef>
                <a:spcPts val="0"/>
              </a:spcBef>
              <a:spcAft>
                <a:spcPts val="0"/>
              </a:spcAft>
              <a:buSzPts val="2700"/>
              <a:buNone/>
              <a:defRPr sz="2700"/>
            </a:lvl1pPr>
            <a:lvl2pPr lvl="1">
              <a:spcBef>
                <a:spcPts val="0"/>
              </a:spcBef>
              <a:spcAft>
                <a:spcPts val="0"/>
              </a:spcAft>
              <a:buSzPts val="2700"/>
              <a:buNone/>
              <a:defRPr sz="2700"/>
            </a:lvl2pPr>
            <a:lvl3pPr lvl="2">
              <a:spcBef>
                <a:spcPts val="0"/>
              </a:spcBef>
              <a:spcAft>
                <a:spcPts val="0"/>
              </a:spcAft>
              <a:buSzPts val="2700"/>
              <a:buNone/>
              <a:defRPr sz="2700"/>
            </a:lvl3pPr>
            <a:lvl4pPr lvl="3">
              <a:spcBef>
                <a:spcPts val="0"/>
              </a:spcBef>
              <a:spcAft>
                <a:spcPts val="0"/>
              </a:spcAft>
              <a:buSzPts val="2700"/>
              <a:buNone/>
              <a:defRPr sz="2700"/>
            </a:lvl4pPr>
            <a:lvl5pPr lvl="4">
              <a:spcBef>
                <a:spcPts val="0"/>
              </a:spcBef>
              <a:spcAft>
                <a:spcPts val="0"/>
              </a:spcAft>
              <a:buSzPts val="2700"/>
              <a:buNone/>
              <a:defRPr sz="2700"/>
            </a:lvl5pPr>
            <a:lvl6pPr lvl="5">
              <a:spcBef>
                <a:spcPts val="0"/>
              </a:spcBef>
              <a:spcAft>
                <a:spcPts val="0"/>
              </a:spcAft>
              <a:buSzPts val="2700"/>
              <a:buNone/>
              <a:defRPr sz="2700"/>
            </a:lvl6pPr>
            <a:lvl7pPr lvl="6">
              <a:spcBef>
                <a:spcPts val="0"/>
              </a:spcBef>
              <a:spcAft>
                <a:spcPts val="0"/>
              </a:spcAft>
              <a:buSzPts val="2700"/>
              <a:buNone/>
              <a:defRPr sz="2700"/>
            </a:lvl7pPr>
            <a:lvl8pPr lvl="7">
              <a:spcBef>
                <a:spcPts val="0"/>
              </a:spcBef>
              <a:spcAft>
                <a:spcPts val="0"/>
              </a:spcAft>
              <a:buSzPts val="2700"/>
              <a:buNone/>
              <a:defRPr sz="2700"/>
            </a:lvl8pPr>
            <a:lvl9pPr lvl="8">
              <a:spcBef>
                <a:spcPts val="0"/>
              </a:spcBef>
              <a:spcAft>
                <a:spcPts val="0"/>
              </a:spcAft>
              <a:buSzPts val="2700"/>
              <a:buNone/>
              <a:defRPr sz="2700"/>
            </a:lvl9pPr>
          </a:lstStyle>
          <a:p/>
        </p:txBody>
      </p:sp>
      <p:sp>
        <p:nvSpPr>
          <p:cNvPr id="45" name="Google Shape;45;p8"/>
          <p:cNvSpPr txBox="1"/>
          <p:nvPr>
            <p:ph idx="1" type="body"/>
          </p:nvPr>
        </p:nvSpPr>
        <p:spPr>
          <a:xfrm>
            <a:off x="311700" y="1391378"/>
            <a:ext cx="2808000" cy="3179400"/>
          </a:xfrm>
          <a:prstGeom prst="rect">
            <a:avLst/>
          </a:prstGeom>
        </p:spPr>
        <p:txBody>
          <a:bodyPr anchorCtr="0" anchor="t" bIns="101575" lIns="101575" spcFirstLastPara="1" rIns="101575" wrap="square" tIns="101575">
            <a:noAutofit/>
          </a:bodyPr>
          <a:lstStyle>
            <a:lvl1pPr indent="-349250" lvl="0" marL="457200">
              <a:spcBef>
                <a:spcPts val="0"/>
              </a:spcBef>
              <a:spcAft>
                <a:spcPts val="0"/>
              </a:spcAft>
              <a:buSzPts val="1900"/>
              <a:buChar char="●"/>
              <a:defRPr sz="1900"/>
            </a:lvl1pPr>
            <a:lvl2pPr indent="-349250" lvl="1" marL="914400">
              <a:spcBef>
                <a:spcPts val="1800"/>
              </a:spcBef>
              <a:spcAft>
                <a:spcPts val="0"/>
              </a:spcAft>
              <a:buSzPts val="1900"/>
              <a:buChar char="○"/>
              <a:defRPr sz="1900"/>
            </a:lvl2pPr>
            <a:lvl3pPr indent="-349250" lvl="2" marL="1371600">
              <a:spcBef>
                <a:spcPts val="1800"/>
              </a:spcBef>
              <a:spcAft>
                <a:spcPts val="0"/>
              </a:spcAft>
              <a:buSzPts val="1900"/>
              <a:buChar char="■"/>
              <a:defRPr sz="1900"/>
            </a:lvl3pPr>
            <a:lvl4pPr indent="-349250" lvl="3" marL="1828800">
              <a:spcBef>
                <a:spcPts val="1800"/>
              </a:spcBef>
              <a:spcAft>
                <a:spcPts val="0"/>
              </a:spcAft>
              <a:buSzPts val="1900"/>
              <a:buChar char="●"/>
              <a:defRPr sz="1900"/>
            </a:lvl4pPr>
            <a:lvl5pPr indent="-349250" lvl="4" marL="2286000">
              <a:spcBef>
                <a:spcPts val="1800"/>
              </a:spcBef>
              <a:spcAft>
                <a:spcPts val="0"/>
              </a:spcAft>
              <a:buSzPts val="1900"/>
              <a:buChar char="○"/>
              <a:defRPr sz="1900"/>
            </a:lvl5pPr>
            <a:lvl6pPr indent="-349250" lvl="5" marL="2743200">
              <a:spcBef>
                <a:spcPts val="1800"/>
              </a:spcBef>
              <a:spcAft>
                <a:spcPts val="0"/>
              </a:spcAft>
              <a:buSzPts val="1900"/>
              <a:buChar char="■"/>
              <a:defRPr sz="1900"/>
            </a:lvl6pPr>
            <a:lvl7pPr indent="-349250" lvl="6" marL="3200400">
              <a:spcBef>
                <a:spcPts val="1800"/>
              </a:spcBef>
              <a:spcAft>
                <a:spcPts val="0"/>
              </a:spcAft>
              <a:buSzPts val="1900"/>
              <a:buChar char="●"/>
              <a:defRPr sz="1900"/>
            </a:lvl7pPr>
            <a:lvl8pPr indent="-349250" lvl="7" marL="3657600">
              <a:spcBef>
                <a:spcPts val="1800"/>
              </a:spcBef>
              <a:spcAft>
                <a:spcPts val="0"/>
              </a:spcAft>
              <a:buSzPts val="1900"/>
              <a:buChar char="○"/>
              <a:defRPr sz="1900"/>
            </a:lvl8pPr>
            <a:lvl9pPr indent="-349250" lvl="8" marL="4114800">
              <a:spcBef>
                <a:spcPts val="1800"/>
              </a:spcBef>
              <a:spcAft>
                <a:spcPts val="1800"/>
              </a:spcAft>
              <a:buSzPts val="1900"/>
              <a:buChar char="■"/>
              <a:defRPr sz="1900"/>
            </a:lvl9pPr>
          </a:lstStyle>
          <a:p/>
        </p:txBody>
      </p:sp>
      <p:sp>
        <p:nvSpPr>
          <p:cNvPr id="46" name="Google Shape;46;p8"/>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000000"/>
        </a:solidFill>
      </p:bgPr>
    </p:bg>
    <p:spTree>
      <p:nvGrpSpPr>
        <p:cNvPr id="47" name="Shape 47"/>
        <p:cNvGrpSpPr/>
        <p:nvPr/>
      </p:nvGrpSpPr>
      <p:grpSpPr>
        <a:xfrm>
          <a:off x="0" y="0"/>
          <a:ext cx="0" cy="0"/>
          <a:chOff x="0" y="0"/>
          <a:chExt cx="0" cy="0"/>
        </a:xfrm>
      </p:grpSpPr>
      <p:sp>
        <p:nvSpPr>
          <p:cNvPr id="48" name="Google Shape;48;p9"/>
          <p:cNvSpPr txBox="1"/>
          <p:nvPr>
            <p:ph type="title"/>
          </p:nvPr>
        </p:nvSpPr>
        <p:spPr>
          <a:xfrm>
            <a:off x="490250" y="526350"/>
            <a:ext cx="5618700" cy="4090800"/>
          </a:xfrm>
          <a:prstGeom prst="rect">
            <a:avLst/>
          </a:prstGeom>
        </p:spPr>
        <p:txBody>
          <a:bodyPr anchorCtr="0" anchor="ctr" bIns="101575" lIns="101575" spcFirstLastPara="1" rIns="101575" wrap="square" tIns="101575">
            <a:noAutofit/>
          </a:bodyPr>
          <a:lstStyle>
            <a:lvl1pPr lvl="0">
              <a:spcBef>
                <a:spcPts val="0"/>
              </a:spcBef>
              <a:spcAft>
                <a:spcPts val="0"/>
              </a:spcAft>
              <a:buClr>
                <a:schemeClr val="lt1"/>
              </a:buClr>
              <a:buSzPts val="5300"/>
              <a:buNone/>
              <a:defRPr b="0" sz="5300">
                <a:solidFill>
                  <a:schemeClr val="lt1"/>
                </a:solidFill>
              </a:defRPr>
            </a:lvl1pPr>
            <a:lvl2pPr lvl="1">
              <a:spcBef>
                <a:spcPts val="0"/>
              </a:spcBef>
              <a:spcAft>
                <a:spcPts val="0"/>
              </a:spcAft>
              <a:buClr>
                <a:schemeClr val="lt1"/>
              </a:buClr>
              <a:buSzPts val="5300"/>
              <a:buFont typeface="Lato"/>
              <a:buNone/>
              <a:defRPr b="0" sz="5300">
                <a:solidFill>
                  <a:schemeClr val="lt1"/>
                </a:solidFill>
                <a:latin typeface="Lato"/>
                <a:ea typeface="Lato"/>
                <a:cs typeface="Lato"/>
                <a:sym typeface="Lato"/>
              </a:defRPr>
            </a:lvl2pPr>
            <a:lvl3pPr lvl="2">
              <a:spcBef>
                <a:spcPts val="0"/>
              </a:spcBef>
              <a:spcAft>
                <a:spcPts val="0"/>
              </a:spcAft>
              <a:buClr>
                <a:schemeClr val="lt1"/>
              </a:buClr>
              <a:buSzPts val="5300"/>
              <a:buFont typeface="Lato"/>
              <a:buNone/>
              <a:defRPr b="0" sz="5300">
                <a:solidFill>
                  <a:schemeClr val="lt1"/>
                </a:solidFill>
                <a:latin typeface="Lato"/>
                <a:ea typeface="Lato"/>
                <a:cs typeface="Lato"/>
                <a:sym typeface="Lato"/>
              </a:defRPr>
            </a:lvl3pPr>
            <a:lvl4pPr lvl="3">
              <a:spcBef>
                <a:spcPts val="0"/>
              </a:spcBef>
              <a:spcAft>
                <a:spcPts val="0"/>
              </a:spcAft>
              <a:buClr>
                <a:schemeClr val="lt1"/>
              </a:buClr>
              <a:buSzPts val="5300"/>
              <a:buFont typeface="Lato"/>
              <a:buNone/>
              <a:defRPr b="0" sz="5300">
                <a:solidFill>
                  <a:schemeClr val="lt1"/>
                </a:solidFill>
                <a:latin typeface="Lato"/>
                <a:ea typeface="Lato"/>
                <a:cs typeface="Lato"/>
                <a:sym typeface="Lato"/>
              </a:defRPr>
            </a:lvl4pPr>
            <a:lvl5pPr lvl="4">
              <a:spcBef>
                <a:spcPts val="0"/>
              </a:spcBef>
              <a:spcAft>
                <a:spcPts val="0"/>
              </a:spcAft>
              <a:buClr>
                <a:schemeClr val="lt1"/>
              </a:buClr>
              <a:buSzPts val="5300"/>
              <a:buFont typeface="Lato"/>
              <a:buNone/>
              <a:defRPr b="0" sz="5300">
                <a:solidFill>
                  <a:schemeClr val="lt1"/>
                </a:solidFill>
                <a:latin typeface="Lato"/>
                <a:ea typeface="Lato"/>
                <a:cs typeface="Lato"/>
                <a:sym typeface="Lato"/>
              </a:defRPr>
            </a:lvl5pPr>
            <a:lvl6pPr lvl="5">
              <a:spcBef>
                <a:spcPts val="0"/>
              </a:spcBef>
              <a:spcAft>
                <a:spcPts val="0"/>
              </a:spcAft>
              <a:buClr>
                <a:schemeClr val="lt1"/>
              </a:buClr>
              <a:buSzPts val="5300"/>
              <a:buFont typeface="Lato"/>
              <a:buNone/>
              <a:defRPr b="0" sz="5300">
                <a:solidFill>
                  <a:schemeClr val="lt1"/>
                </a:solidFill>
                <a:latin typeface="Lato"/>
                <a:ea typeface="Lato"/>
                <a:cs typeface="Lato"/>
                <a:sym typeface="Lato"/>
              </a:defRPr>
            </a:lvl6pPr>
            <a:lvl7pPr lvl="6">
              <a:spcBef>
                <a:spcPts val="0"/>
              </a:spcBef>
              <a:spcAft>
                <a:spcPts val="0"/>
              </a:spcAft>
              <a:buClr>
                <a:schemeClr val="lt1"/>
              </a:buClr>
              <a:buSzPts val="5300"/>
              <a:buFont typeface="Lato"/>
              <a:buNone/>
              <a:defRPr b="0" sz="5300">
                <a:solidFill>
                  <a:schemeClr val="lt1"/>
                </a:solidFill>
                <a:latin typeface="Lato"/>
                <a:ea typeface="Lato"/>
                <a:cs typeface="Lato"/>
                <a:sym typeface="Lato"/>
              </a:defRPr>
            </a:lvl7pPr>
            <a:lvl8pPr lvl="7">
              <a:spcBef>
                <a:spcPts val="0"/>
              </a:spcBef>
              <a:spcAft>
                <a:spcPts val="0"/>
              </a:spcAft>
              <a:buClr>
                <a:schemeClr val="lt1"/>
              </a:buClr>
              <a:buSzPts val="5300"/>
              <a:buFont typeface="Lato"/>
              <a:buNone/>
              <a:defRPr b="0" sz="5300">
                <a:solidFill>
                  <a:schemeClr val="lt1"/>
                </a:solidFill>
                <a:latin typeface="Lato"/>
                <a:ea typeface="Lato"/>
                <a:cs typeface="Lato"/>
                <a:sym typeface="Lato"/>
              </a:defRPr>
            </a:lvl8pPr>
            <a:lvl9pPr lvl="8">
              <a:spcBef>
                <a:spcPts val="0"/>
              </a:spcBef>
              <a:spcAft>
                <a:spcPts val="0"/>
              </a:spcAft>
              <a:buClr>
                <a:schemeClr val="lt1"/>
              </a:buClr>
              <a:buSzPts val="5300"/>
              <a:buFont typeface="Lato"/>
              <a:buNone/>
              <a:defRPr b="0" sz="5300">
                <a:solidFill>
                  <a:schemeClr val="lt1"/>
                </a:solidFill>
                <a:latin typeface="Lato"/>
                <a:ea typeface="Lato"/>
                <a:cs typeface="Lato"/>
                <a:sym typeface="Lato"/>
              </a:defRPr>
            </a:lvl9pPr>
          </a:lstStyle>
          <a:p/>
        </p:txBody>
      </p:sp>
      <p:sp>
        <p:nvSpPr>
          <p:cNvPr id="49" name="Google Shape;49;p9"/>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0" name="Shape 50"/>
        <p:cNvGrpSpPr/>
        <p:nvPr/>
      </p:nvGrpSpPr>
      <p:grpSpPr>
        <a:xfrm>
          <a:off x="0" y="0"/>
          <a:ext cx="0" cy="0"/>
          <a:chOff x="0" y="0"/>
          <a:chExt cx="0" cy="0"/>
        </a:xfrm>
      </p:grpSpPr>
      <p:sp>
        <p:nvSpPr>
          <p:cNvPr id="51" name="Google Shape;51;p10"/>
          <p:cNvSpPr/>
          <p:nvPr/>
        </p:nvSpPr>
        <p:spPr>
          <a:xfrm>
            <a:off x="4572000" y="-25"/>
            <a:ext cx="4572000" cy="5143500"/>
          </a:xfrm>
          <a:prstGeom prst="rect">
            <a:avLst/>
          </a:prstGeom>
          <a:solidFill>
            <a:srgbClr val="000000"/>
          </a:solidFill>
          <a:ln>
            <a:noFill/>
          </a:ln>
        </p:spPr>
        <p:txBody>
          <a:bodyPr anchorCtr="0" anchor="ctr" bIns="101575" lIns="101575" spcFirstLastPara="1" rIns="101575" wrap="square" tIns="101575">
            <a:noAutofit/>
          </a:bodyPr>
          <a:lstStyle/>
          <a:p>
            <a:pPr indent="0" lvl="0" marL="0" rtl="0" algn="l">
              <a:spcBef>
                <a:spcPts val="0"/>
              </a:spcBef>
              <a:spcAft>
                <a:spcPts val="0"/>
              </a:spcAft>
              <a:buNone/>
            </a:pPr>
            <a:r>
              <a:t/>
            </a:r>
            <a:endParaRPr/>
          </a:p>
        </p:txBody>
      </p:sp>
      <p:cxnSp>
        <p:nvCxnSpPr>
          <p:cNvPr id="52" name="Google Shape;52;p10"/>
          <p:cNvCxnSpPr/>
          <p:nvPr/>
        </p:nvCxnSpPr>
        <p:spPr>
          <a:xfrm>
            <a:off x="5029675" y="4495500"/>
            <a:ext cx="468300" cy="0"/>
          </a:xfrm>
          <a:prstGeom prst="straightConnector1">
            <a:avLst/>
          </a:prstGeom>
          <a:noFill/>
          <a:ln cap="flat" cmpd="sng" w="10575">
            <a:solidFill>
              <a:schemeClr val="lt1"/>
            </a:solidFill>
            <a:prstDash val="solid"/>
            <a:round/>
            <a:headEnd len="sm" w="sm" type="none"/>
            <a:tailEnd len="sm" w="sm" type="none"/>
          </a:ln>
        </p:spPr>
      </p:cxnSp>
      <p:sp>
        <p:nvSpPr>
          <p:cNvPr id="53" name="Google Shape;53;p10"/>
          <p:cNvSpPr txBox="1"/>
          <p:nvPr>
            <p:ph type="title"/>
          </p:nvPr>
        </p:nvSpPr>
        <p:spPr>
          <a:xfrm>
            <a:off x="265500" y="1107950"/>
            <a:ext cx="4045200" cy="1683600"/>
          </a:xfrm>
          <a:prstGeom prst="rect">
            <a:avLst/>
          </a:prstGeom>
        </p:spPr>
        <p:txBody>
          <a:bodyPr anchorCtr="0" anchor="b" bIns="101575" lIns="101575" spcFirstLastPara="1" rIns="101575" wrap="square" tIns="101575">
            <a:noAutofit/>
          </a:bodyPr>
          <a:lstStyle>
            <a:lvl1pPr lvl="0" algn="ctr">
              <a:spcBef>
                <a:spcPts val="0"/>
              </a:spcBef>
              <a:spcAft>
                <a:spcPts val="0"/>
              </a:spcAft>
              <a:buSzPts val="4700"/>
              <a:buNone/>
              <a:defRPr sz="4700"/>
            </a:lvl1pPr>
            <a:lvl2pPr lvl="1" algn="ctr">
              <a:spcBef>
                <a:spcPts val="0"/>
              </a:spcBef>
              <a:spcAft>
                <a:spcPts val="0"/>
              </a:spcAft>
              <a:buSzPts val="4700"/>
              <a:buNone/>
              <a:defRPr sz="4700"/>
            </a:lvl2pPr>
            <a:lvl3pPr lvl="2" algn="ctr">
              <a:spcBef>
                <a:spcPts val="0"/>
              </a:spcBef>
              <a:spcAft>
                <a:spcPts val="0"/>
              </a:spcAft>
              <a:buSzPts val="4700"/>
              <a:buNone/>
              <a:defRPr sz="4700"/>
            </a:lvl3pPr>
            <a:lvl4pPr lvl="3" algn="ctr">
              <a:spcBef>
                <a:spcPts val="0"/>
              </a:spcBef>
              <a:spcAft>
                <a:spcPts val="0"/>
              </a:spcAft>
              <a:buSzPts val="4700"/>
              <a:buNone/>
              <a:defRPr sz="4700"/>
            </a:lvl4pPr>
            <a:lvl5pPr lvl="4" algn="ctr">
              <a:spcBef>
                <a:spcPts val="0"/>
              </a:spcBef>
              <a:spcAft>
                <a:spcPts val="0"/>
              </a:spcAft>
              <a:buSzPts val="4700"/>
              <a:buNone/>
              <a:defRPr sz="4700"/>
            </a:lvl5pPr>
            <a:lvl6pPr lvl="5" algn="ctr">
              <a:spcBef>
                <a:spcPts val="0"/>
              </a:spcBef>
              <a:spcAft>
                <a:spcPts val="0"/>
              </a:spcAft>
              <a:buSzPts val="4700"/>
              <a:buNone/>
              <a:defRPr sz="4700"/>
            </a:lvl6pPr>
            <a:lvl7pPr lvl="6" algn="ctr">
              <a:spcBef>
                <a:spcPts val="0"/>
              </a:spcBef>
              <a:spcAft>
                <a:spcPts val="0"/>
              </a:spcAft>
              <a:buSzPts val="4700"/>
              <a:buNone/>
              <a:defRPr sz="4700"/>
            </a:lvl7pPr>
            <a:lvl8pPr lvl="7" algn="ctr">
              <a:spcBef>
                <a:spcPts val="0"/>
              </a:spcBef>
              <a:spcAft>
                <a:spcPts val="0"/>
              </a:spcAft>
              <a:buSzPts val="4700"/>
              <a:buNone/>
              <a:defRPr sz="4700"/>
            </a:lvl8pPr>
            <a:lvl9pPr lvl="8" algn="ctr">
              <a:spcBef>
                <a:spcPts val="0"/>
              </a:spcBef>
              <a:spcAft>
                <a:spcPts val="0"/>
              </a:spcAft>
              <a:buSzPts val="4700"/>
              <a:buNone/>
              <a:defRPr sz="4700"/>
            </a:lvl9pPr>
          </a:lstStyle>
          <a:p/>
        </p:txBody>
      </p:sp>
      <p:sp>
        <p:nvSpPr>
          <p:cNvPr id="54" name="Google Shape;54;p10"/>
          <p:cNvSpPr txBox="1"/>
          <p:nvPr>
            <p:ph idx="1" type="subTitle"/>
          </p:nvPr>
        </p:nvSpPr>
        <p:spPr>
          <a:xfrm>
            <a:off x="265500" y="2845201"/>
            <a:ext cx="4045200" cy="1345500"/>
          </a:xfrm>
          <a:prstGeom prst="rect">
            <a:avLst/>
          </a:prstGeom>
        </p:spPr>
        <p:txBody>
          <a:bodyPr anchorCtr="0" anchor="t" bIns="101575" lIns="101575" spcFirstLastPara="1" rIns="101575" wrap="square" tIns="101575">
            <a:no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300"/>
              <a:buNone/>
              <a:defRPr sz="2300"/>
            </a:lvl2pPr>
            <a:lvl3pPr lvl="2" algn="ctr">
              <a:lnSpc>
                <a:spcPct val="100000"/>
              </a:lnSpc>
              <a:spcBef>
                <a:spcPts val="0"/>
              </a:spcBef>
              <a:spcAft>
                <a:spcPts val="0"/>
              </a:spcAft>
              <a:buSzPts val="2300"/>
              <a:buNone/>
              <a:defRPr sz="2300"/>
            </a:lvl3pPr>
            <a:lvl4pPr lvl="3" algn="ctr">
              <a:lnSpc>
                <a:spcPct val="100000"/>
              </a:lnSpc>
              <a:spcBef>
                <a:spcPts val="0"/>
              </a:spcBef>
              <a:spcAft>
                <a:spcPts val="0"/>
              </a:spcAft>
              <a:buSzPts val="2300"/>
              <a:buNone/>
              <a:defRPr sz="2300"/>
            </a:lvl4pPr>
            <a:lvl5pPr lvl="4" algn="ctr">
              <a:lnSpc>
                <a:spcPct val="100000"/>
              </a:lnSpc>
              <a:spcBef>
                <a:spcPts val="0"/>
              </a:spcBef>
              <a:spcAft>
                <a:spcPts val="0"/>
              </a:spcAft>
              <a:buSzPts val="2300"/>
              <a:buNone/>
              <a:defRPr sz="2300"/>
            </a:lvl5pPr>
            <a:lvl6pPr lvl="5" algn="ctr">
              <a:lnSpc>
                <a:spcPct val="100000"/>
              </a:lnSpc>
              <a:spcBef>
                <a:spcPts val="0"/>
              </a:spcBef>
              <a:spcAft>
                <a:spcPts val="0"/>
              </a:spcAft>
              <a:buSzPts val="2300"/>
              <a:buNone/>
              <a:defRPr sz="2300"/>
            </a:lvl6pPr>
            <a:lvl7pPr lvl="6" algn="ctr">
              <a:lnSpc>
                <a:spcPct val="100000"/>
              </a:lnSpc>
              <a:spcBef>
                <a:spcPts val="0"/>
              </a:spcBef>
              <a:spcAft>
                <a:spcPts val="0"/>
              </a:spcAft>
              <a:buSzPts val="2300"/>
              <a:buNone/>
              <a:defRPr sz="2300"/>
            </a:lvl7pPr>
            <a:lvl8pPr lvl="7" algn="ctr">
              <a:lnSpc>
                <a:spcPct val="100000"/>
              </a:lnSpc>
              <a:spcBef>
                <a:spcPts val="0"/>
              </a:spcBef>
              <a:spcAft>
                <a:spcPts val="0"/>
              </a:spcAft>
              <a:buSzPts val="2300"/>
              <a:buNone/>
              <a:defRPr sz="2300"/>
            </a:lvl8pPr>
            <a:lvl9pPr lvl="8" algn="ctr">
              <a:lnSpc>
                <a:spcPct val="100000"/>
              </a:lnSpc>
              <a:spcBef>
                <a:spcPts val="0"/>
              </a:spcBef>
              <a:spcAft>
                <a:spcPts val="0"/>
              </a:spcAft>
              <a:buSzPts val="2300"/>
              <a:buNone/>
              <a:defRPr sz="2300"/>
            </a:lvl9pPr>
          </a:lstStyle>
          <a:p/>
        </p:txBody>
      </p:sp>
      <p:sp>
        <p:nvSpPr>
          <p:cNvPr id="55" name="Google Shape;55;p10"/>
          <p:cNvSpPr txBox="1"/>
          <p:nvPr>
            <p:ph idx="2" type="body"/>
          </p:nvPr>
        </p:nvSpPr>
        <p:spPr>
          <a:xfrm>
            <a:off x="4939500" y="724200"/>
            <a:ext cx="3837000" cy="3695100"/>
          </a:xfrm>
          <a:prstGeom prst="rect">
            <a:avLst/>
          </a:prstGeom>
        </p:spPr>
        <p:txBody>
          <a:bodyPr anchorCtr="0" anchor="ctr" bIns="101575" lIns="101575" spcFirstLastPara="1" rIns="101575" wrap="square" tIns="101575">
            <a:noAutofit/>
          </a:bodyPr>
          <a:lstStyle>
            <a:lvl1pPr indent="-349250" lvl="0" marL="457200">
              <a:spcBef>
                <a:spcPts val="0"/>
              </a:spcBef>
              <a:spcAft>
                <a:spcPts val="0"/>
              </a:spcAft>
              <a:buClr>
                <a:schemeClr val="lt1"/>
              </a:buClr>
              <a:buSzPts val="1900"/>
              <a:buChar char="●"/>
              <a:defRPr>
                <a:solidFill>
                  <a:schemeClr val="lt1"/>
                </a:solidFill>
              </a:defRPr>
            </a:lvl1pPr>
            <a:lvl2pPr indent="-349250" lvl="1" marL="914400">
              <a:spcBef>
                <a:spcPts val="1800"/>
              </a:spcBef>
              <a:spcAft>
                <a:spcPts val="0"/>
              </a:spcAft>
              <a:buClr>
                <a:schemeClr val="lt1"/>
              </a:buClr>
              <a:buSzPts val="1900"/>
              <a:buChar char="○"/>
              <a:defRPr>
                <a:solidFill>
                  <a:schemeClr val="lt1"/>
                </a:solidFill>
              </a:defRPr>
            </a:lvl2pPr>
            <a:lvl3pPr indent="-349250" lvl="2" marL="1371600">
              <a:spcBef>
                <a:spcPts val="1800"/>
              </a:spcBef>
              <a:spcAft>
                <a:spcPts val="0"/>
              </a:spcAft>
              <a:buClr>
                <a:schemeClr val="lt1"/>
              </a:buClr>
              <a:buSzPts val="1900"/>
              <a:buChar char="■"/>
              <a:defRPr>
                <a:solidFill>
                  <a:schemeClr val="lt1"/>
                </a:solidFill>
              </a:defRPr>
            </a:lvl3pPr>
            <a:lvl4pPr indent="-349250" lvl="3" marL="1828800">
              <a:spcBef>
                <a:spcPts val="1800"/>
              </a:spcBef>
              <a:spcAft>
                <a:spcPts val="0"/>
              </a:spcAft>
              <a:buClr>
                <a:schemeClr val="lt1"/>
              </a:buClr>
              <a:buSzPts val="1900"/>
              <a:buChar char="●"/>
              <a:defRPr>
                <a:solidFill>
                  <a:schemeClr val="lt1"/>
                </a:solidFill>
              </a:defRPr>
            </a:lvl4pPr>
            <a:lvl5pPr indent="-349250" lvl="4" marL="2286000">
              <a:spcBef>
                <a:spcPts val="1800"/>
              </a:spcBef>
              <a:spcAft>
                <a:spcPts val="0"/>
              </a:spcAft>
              <a:buClr>
                <a:schemeClr val="lt1"/>
              </a:buClr>
              <a:buSzPts val="1900"/>
              <a:buChar char="○"/>
              <a:defRPr>
                <a:solidFill>
                  <a:schemeClr val="lt1"/>
                </a:solidFill>
              </a:defRPr>
            </a:lvl5pPr>
            <a:lvl6pPr indent="-349250" lvl="5" marL="2743200">
              <a:spcBef>
                <a:spcPts val="1800"/>
              </a:spcBef>
              <a:spcAft>
                <a:spcPts val="0"/>
              </a:spcAft>
              <a:buClr>
                <a:schemeClr val="lt1"/>
              </a:buClr>
              <a:buSzPts val="1900"/>
              <a:buChar char="■"/>
              <a:defRPr>
                <a:solidFill>
                  <a:schemeClr val="lt1"/>
                </a:solidFill>
              </a:defRPr>
            </a:lvl6pPr>
            <a:lvl7pPr indent="-349250" lvl="6" marL="3200400">
              <a:spcBef>
                <a:spcPts val="1800"/>
              </a:spcBef>
              <a:spcAft>
                <a:spcPts val="0"/>
              </a:spcAft>
              <a:buClr>
                <a:schemeClr val="lt1"/>
              </a:buClr>
              <a:buSzPts val="1900"/>
              <a:buChar char="●"/>
              <a:defRPr>
                <a:solidFill>
                  <a:schemeClr val="lt1"/>
                </a:solidFill>
              </a:defRPr>
            </a:lvl7pPr>
            <a:lvl8pPr indent="-349250" lvl="7" marL="3657600">
              <a:spcBef>
                <a:spcPts val="1800"/>
              </a:spcBef>
              <a:spcAft>
                <a:spcPts val="0"/>
              </a:spcAft>
              <a:buClr>
                <a:schemeClr val="lt1"/>
              </a:buClr>
              <a:buSzPts val="1900"/>
              <a:buChar char="○"/>
              <a:defRPr>
                <a:solidFill>
                  <a:schemeClr val="lt1"/>
                </a:solidFill>
              </a:defRPr>
            </a:lvl8pPr>
            <a:lvl9pPr indent="-349250" lvl="8" marL="4114800">
              <a:spcBef>
                <a:spcPts val="1800"/>
              </a:spcBef>
              <a:spcAft>
                <a:spcPts val="1800"/>
              </a:spcAft>
              <a:buClr>
                <a:schemeClr val="lt1"/>
              </a:buClr>
              <a:buSzPts val="1900"/>
              <a:buChar char="■"/>
              <a:defRPr>
                <a:solidFill>
                  <a:schemeClr val="lt1"/>
                </a:solidFill>
              </a:defRPr>
            </a:lvl9pPr>
          </a:lstStyle>
          <a:p/>
        </p:txBody>
      </p:sp>
      <p:sp>
        <p:nvSpPr>
          <p:cNvPr id="56" name="Google Shape;56;p10"/>
          <p:cNvSpPr txBox="1"/>
          <p:nvPr>
            <p:ph idx="12" type="sldNum"/>
          </p:nvPr>
        </p:nvSpPr>
        <p:spPr>
          <a:xfrm>
            <a:off x="8490250" y="4681009"/>
            <a:ext cx="548700" cy="393600"/>
          </a:xfrm>
          <a:prstGeom prst="rect">
            <a:avLst/>
          </a:prstGeom>
        </p:spPr>
        <p:txBody>
          <a:bodyPr anchorCtr="0" anchor="ctr" bIns="101575" lIns="101575" spcFirstLastPara="1" rIns="101575" wrap="square" tIns="101575">
            <a:noAutofit/>
          </a:bodyPr>
          <a:lstStyle>
            <a:lvl1pPr lvl="0">
              <a:buNone/>
              <a:defRPr sz="1400">
                <a:solidFill>
                  <a:schemeClr val="lt1"/>
                </a:solidFill>
              </a:defRPr>
            </a:lvl1pPr>
            <a:lvl2pPr lvl="1">
              <a:buNone/>
              <a:defRPr sz="1400">
                <a:solidFill>
                  <a:schemeClr val="lt1"/>
                </a:solidFill>
              </a:defRPr>
            </a:lvl2pPr>
            <a:lvl3pPr lvl="2">
              <a:buNone/>
              <a:defRPr sz="1400">
                <a:solidFill>
                  <a:schemeClr val="lt1"/>
                </a:solidFill>
              </a:defRPr>
            </a:lvl3pPr>
            <a:lvl4pPr lvl="3">
              <a:buNone/>
              <a:defRPr sz="1400">
                <a:solidFill>
                  <a:schemeClr val="lt1"/>
                </a:solidFill>
              </a:defRPr>
            </a:lvl4pPr>
            <a:lvl5pPr lvl="4">
              <a:buNone/>
              <a:defRPr sz="1400">
                <a:solidFill>
                  <a:schemeClr val="lt1"/>
                </a:solidFill>
              </a:defRPr>
            </a:lvl5pPr>
            <a:lvl6pPr lvl="5">
              <a:buNone/>
              <a:defRPr sz="1400">
                <a:solidFill>
                  <a:schemeClr val="lt1"/>
                </a:solidFill>
              </a:defRPr>
            </a:lvl6pPr>
            <a:lvl7pPr lvl="6">
              <a:buNone/>
              <a:defRPr sz="1400">
                <a:solidFill>
                  <a:schemeClr val="lt1"/>
                </a:solidFill>
              </a:defRPr>
            </a:lvl7pPr>
            <a:lvl8pPr lvl="7">
              <a:buNone/>
              <a:defRPr sz="1400">
                <a:solidFill>
                  <a:schemeClr val="lt1"/>
                </a:solidFill>
              </a:defRPr>
            </a:lvl8pPr>
            <a:lvl9pPr lvl="8">
              <a:buNone/>
              <a:defRPr sz="14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6"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197400" y="429450"/>
            <a:ext cx="8520600" cy="626100"/>
          </a:xfrm>
          <a:prstGeom prst="rect">
            <a:avLst/>
          </a:prstGeom>
          <a:noFill/>
          <a:ln>
            <a:noFill/>
          </a:ln>
        </p:spPr>
        <p:txBody>
          <a:bodyPr anchorCtr="0" anchor="t" bIns="101575" lIns="101575" spcFirstLastPara="1" rIns="101575" wrap="square" tIns="101575">
            <a:noAutofit/>
          </a:bodyPr>
          <a:lstStyle>
            <a:lvl1pPr lvl="0">
              <a:spcBef>
                <a:spcPts val="0"/>
              </a:spcBef>
              <a:spcAft>
                <a:spcPts val="0"/>
              </a:spcAft>
              <a:buClr>
                <a:schemeClr val="dk1"/>
              </a:buClr>
              <a:buSzPts val="3600"/>
              <a:buNone/>
              <a:defRPr b="1" sz="3600">
                <a:solidFill>
                  <a:schemeClr val="dk1"/>
                </a:solidFill>
              </a:defRPr>
            </a:lvl1pPr>
            <a:lvl2pPr lvl="1">
              <a:spcBef>
                <a:spcPts val="0"/>
              </a:spcBef>
              <a:spcAft>
                <a:spcPts val="0"/>
              </a:spcAft>
              <a:buClr>
                <a:schemeClr val="dk1"/>
              </a:buClr>
              <a:buSzPts val="3600"/>
              <a:buFont typeface="Playfair Display"/>
              <a:buNone/>
              <a:defRPr b="1" sz="36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600"/>
              <a:buFont typeface="Playfair Display"/>
              <a:buNone/>
              <a:defRPr b="1" sz="36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600"/>
              <a:buFont typeface="Playfair Display"/>
              <a:buNone/>
              <a:defRPr b="1" sz="36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600"/>
              <a:buFont typeface="Playfair Display"/>
              <a:buNone/>
              <a:defRPr b="1" sz="36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600"/>
              <a:buFont typeface="Playfair Display"/>
              <a:buNone/>
              <a:defRPr b="1" sz="36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600"/>
              <a:buFont typeface="Playfair Display"/>
              <a:buNone/>
              <a:defRPr b="1" sz="36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600"/>
              <a:buFont typeface="Playfair Display"/>
              <a:buNone/>
              <a:defRPr b="1" sz="36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600"/>
              <a:buFont typeface="Playfair Display"/>
              <a:buNone/>
              <a:defRPr b="1" sz="3600">
                <a:solidFill>
                  <a:schemeClr val="dk1"/>
                </a:solidFill>
                <a:latin typeface="Playfair Display"/>
                <a:ea typeface="Playfair Display"/>
                <a:cs typeface="Playfair Display"/>
                <a:sym typeface="Playfair Display"/>
              </a:defRPr>
            </a:lvl9pPr>
          </a:lstStyle>
          <a:p/>
        </p:txBody>
      </p:sp>
      <p:sp>
        <p:nvSpPr>
          <p:cNvPr id="11" name="Google Shape;11;p1"/>
          <p:cNvSpPr txBox="1"/>
          <p:nvPr>
            <p:ph idx="1" type="body"/>
          </p:nvPr>
        </p:nvSpPr>
        <p:spPr>
          <a:xfrm>
            <a:off x="311700" y="1114375"/>
            <a:ext cx="8520600" cy="3416400"/>
          </a:xfrm>
          <a:prstGeom prst="rect">
            <a:avLst/>
          </a:prstGeom>
          <a:noFill/>
          <a:ln>
            <a:noFill/>
          </a:ln>
        </p:spPr>
        <p:txBody>
          <a:bodyPr anchorCtr="0" anchor="t" bIns="101575" lIns="101575" spcFirstLastPara="1" rIns="101575" wrap="square" tIns="101575">
            <a:noAutofit/>
          </a:bodyPr>
          <a:lstStyle>
            <a:lvl1pPr indent="-349250" lvl="0" marL="457200">
              <a:lnSpc>
                <a:spcPct val="115000"/>
              </a:lnSpc>
              <a:spcBef>
                <a:spcPts val="0"/>
              </a:spcBef>
              <a:spcAft>
                <a:spcPts val="0"/>
              </a:spcAft>
              <a:buClr>
                <a:srgbClr val="434343"/>
              </a:buClr>
              <a:buSzPts val="1900"/>
              <a:buChar char="●"/>
              <a:defRPr sz="1900">
                <a:solidFill>
                  <a:srgbClr val="434343"/>
                </a:solidFill>
              </a:defRPr>
            </a:lvl1pPr>
            <a:lvl2pPr indent="-349250" lvl="1" marL="914400">
              <a:lnSpc>
                <a:spcPct val="115000"/>
              </a:lnSpc>
              <a:spcBef>
                <a:spcPts val="1800"/>
              </a:spcBef>
              <a:spcAft>
                <a:spcPts val="0"/>
              </a:spcAft>
              <a:buClr>
                <a:srgbClr val="434343"/>
              </a:buClr>
              <a:buSzPts val="1900"/>
              <a:buChar char="○"/>
              <a:defRPr sz="1900">
                <a:solidFill>
                  <a:srgbClr val="434343"/>
                </a:solidFill>
              </a:defRPr>
            </a:lvl2pPr>
            <a:lvl3pPr indent="-349250" lvl="2" marL="1371600">
              <a:lnSpc>
                <a:spcPct val="115000"/>
              </a:lnSpc>
              <a:spcBef>
                <a:spcPts val="1800"/>
              </a:spcBef>
              <a:spcAft>
                <a:spcPts val="0"/>
              </a:spcAft>
              <a:buClr>
                <a:srgbClr val="434343"/>
              </a:buClr>
              <a:buSzPts val="1900"/>
              <a:buChar char="■"/>
              <a:defRPr sz="1900">
                <a:solidFill>
                  <a:srgbClr val="434343"/>
                </a:solidFill>
              </a:defRPr>
            </a:lvl3pPr>
            <a:lvl4pPr indent="-349250" lvl="3" marL="1828800">
              <a:lnSpc>
                <a:spcPct val="115000"/>
              </a:lnSpc>
              <a:spcBef>
                <a:spcPts val="1800"/>
              </a:spcBef>
              <a:spcAft>
                <a:spcPts val="0"/>
              </a:spcAft>
              <a:buClr>
                <a:srgbClr val="434343"/>
              </a:buClr>
              <a:buSzPts val="1900"/>
              <a:buChar char="●"/>
              <a:defRPr sz="1900">
                <a:solidFill>
                  <a:srgbClr val="434343"/>
                </a:solidFill>
              </a:defRPr>
            </a:lvl4pPr>
            <a:lvl5pPr indent="-349250" lvl="4" marL="2286000">
              <a:lnSpc>
                <a:spcPct val="115000"/>
              </a:lnSpc>
              <a:spcBef>
                <a:spcPts val="1800"/>
              </a:spcBef>
              <a:spcAft>
                <a:spcPts val="0"/>
              </a:spcAft>
              <a:buClr>
                <a:srgbClr val="434343"/>
              </a:buClr>
              <a:buSzPts val="1900"/>
              <a:buChar char="○"/>
              <a:defRPr sz="1900">
                <a:solidFill>
                  <a:srgbClr val="434343"/>
                </a:solidFill>
              </a:defRPr>
            </a:lvl5pPr>
            <a:lvl6pPr indent="-349250" lvl="5" marL="2743200">
              <a:lnSpc>
                <a:spcPct val="115000"/>
              </a:lnSpc>
              <a:spcBef>
                <a:spcPts val="1800"/>
              </a:spcBef>
              <a:spcAft>
                <a:spcPts val="0"/>
              </a:spcAft>
              <a:buClr>
                <a:srgbClr val="434343"/>
              </a:buClr>
              <a:buSzPts val="1900"/>
              <a:buChar char="■"/>
              <a:defRPr sz="1900">
                <a:solidFill>
                  <a:srgbClr val="434343"/>
                </a:solidFill>
              </a:defRPr>
            </a:lvl6pPr>
            <a:lvl7pPr indent="-349250" lvl="6" marL="3200400">
              <a:lnSpc>
                <a:spcPct val="115000"/>
              </a:lnSpc>
              <a:spcBef>
                <a:spcPts val="1800"/>
              </a:spcBef>
              <a:spcAft>
                <a:spcPts val="0"/>
              </a:spcAft>
              <a:buClr>
                <a:srgbClr val="434343"/>
              </a:buClr>
              <a:buSzPts val="1900"/>
              <a:buChar char="●"/>
              <a:defRPr sz="1900">
                <a:solidFill>
                  <a:srgbClr val="434343"/>
                </a:solidFill>
              </a:defRPr>
            </a:lvl7pPr>
            <a:lvl8pPr indent="-349250" lvl="7" marL="3657600">
              <a:lnSpc>
                <a:spcPct val="115000"/>
              </a:lnSpc>
              <a:spcBef>
                <a:spcPts val="1800"/>
              </a:spcBef>
              <a:spcAft>
                <a:spcPts val="0"/>
              </a:spcAft>
              <a:buClr>
                <a:srgbClr val="434343"/>
              </a:buClr>
              <a:buSzPts val="1900"/>
              <a:buChar char="○"/>
              <a:defRPr sz="1900">
                <a:solidFill>
                  <a:srgbClr val="434343"/>
                </a:solidFill>
              </a:defRPr>
            </a:lvl8pPr>
            <a:lvl9pPr indent="-349250" lvl="8" marL="4114800">
              <a:lnSpc>
                <a:spcPct val="115000"/>
              </a:lnSpc>
              <a:spcBef>
                <a:spcPts val="1800"/>
              </a:spcBef>
              <a:spcAft>
                <a:spcPts val="1800"/>
              </a:spcAft>
              <a:buClr>
                <a:srgbClr val="434343"/>
              </a:buClr>
              <a:buSzPts val="1900"/>
              <a:buChar char="■"/>
              <a:defRPr sz="1900">
                <a:solidFill>
                  <a:srgbClr val="434343"/>
                </a:solidFill>
              </a:defRPr>
            </a:lvl9pPr>
          </a:lstStyle>
          <a:p/>
        </p:txBody>
      </p:sp>
      <p:sp>
        <p:nvSpPr>
          <p:cNvPr id="12" name="Google Shape;12;p1"/>
          <p:cNvSpPr txBox="1"/>
          <p:nvPr>
            <p:ph idx="12" type="sldNum"/>
          </p:nvPr>
        </p:nvSpPr>
        <p:spPr>
          <a:xfrm>
            <a:off x="8490250" y="4681009"/>
            <a:ext cx="548700" cy="393600"/>
          </a:xfrm>
          <a:prstGeom prst="rect">
            <a:avLst/>
          </a:prstGeom>
          <a:noFill/>
          <a:ln>
            <a:noFill/>
          </a:ln>
        </p:spPr>
        <p:txBody>
          <a:bodyPr anchorCtr="0" anchor="ctr" bIns="101575" lIns="101575" spcFirstLastPara="1" rIns="101575" wrap="square" tIns="101575">
            <a:noAutofit/>
          </a:bodyPr>
          <a:lstStyle>
            <a:lvl1pPr lvl="0" algn="r">
              <a:buNone/>
              <a:defRPr sz="1400"/>
            </a:lvl1pPr>
            <a:lvl2pPr lvl="1" algn="r">
              <a:buNone/>
              <a:defRPr sz="1400"/>
            </a:lvl2pPr>
            <a:lvl3pPr lvl="2" algn="r">
              <a:buNone/>
              <a:defRPr sz="1400"/>
            </a:lvl3pPr>
            <a:lvl4pPr lvl="3" algn="r">
              <a:buNone/>
              <a:defRPr sz="1400"/>
            </a:lvl4pPr>
            <a:lvl5pPr lvl="4" algn="r">
              <a:buNone/>
              <a:defRPr sz="1400"/>
            </a:lvl5pPr>
            <a:lvl6pPr lvl="5" algn="r">
              <a:buNone/>
              <a:defRPr sz="1400"/>
            </a:lvl6pPr>
            <a:lvl7pPr lvl="6" algn="r">
              <a:buNone/>
              <a:defRPr sz="1400"/>
            </a:lvl7pPr>
            <a:lvl8pPr lvl="7" algn="r">
              <a:buNone/>
              <a:defRPr sz="1400"/>
            </a:lvl8pPr>
            <a:lvl9pPr lvl="8" algn="r">
              <a:buNone/>
              <a:defRPr sz="1400"/>
            </a:lvl9pPr>
          </a:lstStyle>
          <a:p>
            <a:pPr indent="0" lvl="0" marL="0" rtl="0" algn="r">
              <a:spcBef>
                <a:spcPts val="0"/>
              </a:spcBef>
              <a:spcAft>
                <a:spcPts val="0"/>
              </a:spcAft>
              <a:buNone/>
            </a:pPr>
            <a:fld id="{00000000-1234-1234-1234-123412341234}" type="slidenum">
              <a:rPr lang="en"/>
              <a:t>‹#›</a:t>
            </a:fld>
            <a:endParaRPr/>
          </a:p>
        </p:txBody>
      </p:sp>
      <p:pic>
        <p:nvPicPr>
          <p:cNvPr id="13" name="Google Shape;13;p1"/>
          <p:cNvPicPr preferRelativeResize="0"/>
          <p:nvPr/>
        </p:nvPicPr>
        <p:blipFill rotWithShape="1">
          <a:blip r:embed="rId1">
            <a:alphaModFix/>
          </a:blip>
          <a:srcRect b="0" l="0" r="0" t="0"/>
          <a:stretch/>
        </p:blipFill>
        <p:spPr>
          <a:xfrm>
            <a:off x="197400" y="97075"/>
            <a:ext cx="526200" cy="2533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2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hyperlink" Target="http://www.embassy.org/" TargetMode="Externa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hyperlink" Target="https://go.ncsu.edu/ois-incidental-employment'"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hyperlink" Target="https://internationalservices.ncsu.edu/scam-information-alert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3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hyperlink" Target="http://internationalservices.ncsu.edu/212e-two-year-home-country-physical-presence-requirement" TargetMode="External"/><Relationship Id="rId4" Type="http://schemas.openxmlformats.org/officeDocument/2006/relationships/hyperlink" Target="http://internationalservices.ncsu.edu/212e-two-year-home-country-physical-presence-requirement"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hyperlink" Target="https://travel.state.gov/content/travel/en/us-visas/visa-information-resources/advisory-opinions.html" TargetMode="Externa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 Id="rId3" Type="http://schemas.openxmlformats.org/officeDocument/2006/relationships/image" Target="../media/image5.png"/><Relationship Id="rId4" Type="http://schemas.openxmlformats.org/officeDocument/2006/relationships/hyperlink" Target="https://internationalservices.ncsu.edu/immigration/travel-issue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hyperlink" Target="https://go.ncsu.edu/ois-departure-form"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hyperlink" Target="https://internationalservices.ncsu.edu/family/" TargetMode="External"/><Relationship Id="rId4" Type="http://schemas.openxmlformats.org/officeDocument/2006/relationships/image" Target="../media/image2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hyperlink" Target="http://internationalservices.ncsu.edu/social-security"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 Id="rId3" Type="http://schemas.openxmlformats.org/officeDocument/2006/relationships/hyperlink" Target="mailto:ICTquestions@ncsu.edu" TargetMode="External"/><Relationship Id="rId4" Type="http://schemas.openxmlformats.org/officeDocument/2006/relationships/hyperlink" Target="https://internationalservices.ncsu.edu/employment/taxes/"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hyperlink" Target="http://www.ncdot.gov/dmv" TargetMode="External"/><Relationship Id="rId4" Type="http://schemas.openxmlformats.org/officeDocument/2006/relationships/hyperlink" Target="http://internationalservices.ncsu.edu/driving-cars"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 Id="rId3" Type="http://schemas.openxmlformats.org/officeDocument/2006/relationships/image" Target="../media/image6.pn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hyperlink" Target="https://transportation.ncsu.edu/local-regional-transit/" TargetMode="External"/><Relationship Id="rId4" Type="http://schemas.openxmlformats.org/officeDocument/2006/relationships/hyperlink" Target="https://passiogo.com/" TargetMode="External"/><Relationship Id="rId5" Type="http://schemas.openxmlformats.org/officeDocument/2006/relationships/image" Target="../media/image11.png"/><Relationship Id="rId6" Type="http://schemas.openxmlformats.org/officeDocument/2006/relationships/image" Target="../media/image1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25.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7.xml"/><Relationship Id="rId3" Type="http://schemas.openxmlformats.org/officeDocument/2006/relationships/image" Target="../media/image29.jpg"/><Relationship Id="rId4" Type="http://schemas.openxmlformats.org/officeDocument/2006/relationships/image" Target="../media/image27.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image" Target="../media/image2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hyperlink" Target="https://internationalservices.ncsu.edu/about-landing-page/contact-ois/" TargetMode="External"/><Relationship Id="rId9" Type="http://schemas.openxmlformats.org/officeDocument/2006/relationships/image" Target="../media/image3.png"/><Relationship Id="rId5" Type="http://schemas.openxmlformats.org/officeDocument/2006/relationships/hyperlink" Target="https://internationalservices.ncsu.edu/about-landing-page/contact-ois/" TargetMode="External"/><Relationship Id="rId6" Type="http://schemas.openxmlformats.org/officeDocument/2006/relationships/image" Target="../media/image28.jpg"/><Relationship Id="rId7" Type="http://schemas.openxmlformats.org/officeDocument/2006/relationships/hyperlink" Target="mailto:ois@ncsu.edu" TargetMode="External"/><Relationship Id="rId8"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 Id="rId3" Type="http://schemas.openxmlformats.org/officeDocument/2006/relationships/hyperlink" Target="https://internationalservices.ncsu.edu/ois-programs/english-conversation-club/" TargetMode="External"/><Relationship Id="rId4" Type="http://schemas.openxmlformats.org/officeDocument/2006/relationships/image" Target="../media/image23.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1.xml"/><Relationship Id="rId3" Type="http://schemas.openxmlformats.org/officeDocument/2006/relationships/hyperlink" Target="https://internationalservices.ncsu.edu/ois-programs/i-m-o-m/" TargetMode="External"/><Relationship Id="rId4" Type="http://schemas.openxmlformats.org/officeDocument/2006/relationships/image" Target="../media/image19.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2.xml"/><Relationship Id="rId3" Type="http://schemas.openxmlformats.org/officeDocument/2006/relationships/image" Target="../media/image20.jpg"/><Relationship Id="rId4" Type="http://schemas.openxmlformats.org/officeDocument/2006/relationships/image" Target="../media/image17.jpg"/><Relationship Id="rId5" Type="http://schemas.openxmlformats.org/officeDocument/2006/relationships/hyperlink" Target="https://internationalservices.ncsu.edu/ois-programs/isserv/"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3.xml"/><Relationship Id="rId3" Type="http://schemas.openxmlformats.org/officeDocument/2006/relationships/image" Target="../media/image24.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4.xml"/><Relationship Id="rId3" Type="http://schemas.openxmlformats.org/officeDocument/2006/relationships/hyperlink" Target="https://educationusa.state.gov/videos/educationusa-us-campus-culture-2018" TargetMode="External"/><Relationship Id="rId4" Type="http://schemas.openxmlformats.org/officeDocument/2006/relationships/hyperlink" Target="https://get-connected.fnal.gov/life-and-customs-in-the-u-s/" TargetMode="External"/><Relationship Id="rId5" Type="http://schemas.openxmlformats.org/officeDocument/2006/relationships/hyperlink" Target="https://www.edupass.org/living-in-the-usa/culture/" TargetMode="External"/><Relationship Id="rId6" Type="http://schemas.openxmlformats.org/officeDocument/2006/relationships/hyperlink" Target="https://culturalvistas.org/impact-learning/resources-publications/life-in-the-u-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6"/>
          <p:cNvSpPr txBox="1"/>
          <p:nvPr>
            <p:ph type="title"/>
          </p:nvPr>
        </p:nvSpPr>
        <p:spPr>
          <a:xfrm>
            <a:off x="265500" y="1107950"/>
            <a:ext cx="4045200" cy="1683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i="0" lang="en" sz="5400" u="none" cap="none" strike="noStrike">
                <a:solidFill>
                  <a:srgbClr val="222222"/>
                </a:solidFill>
                <a:latin typeface="Open Sans"/>
                <a:ea typeface="Open Sans"/>
                <a:cs typeface="Open Sans"/>
                <a:sym typeface="Open Sans"/>
              </a:rPr>
            </a:br>
            <a:br>
              <a:rPr i="0" lang="en" sz="5400" u="none" cap="none" strike="noStrike">
                <a:solidFill>
                  <a:srgbClr val="222222"/>
                </a:solidFill>
                <a:latin typeface="Open Sans"/>
                <a:ea typeface="Open Sans"/>
                <a:cs typeface="Open Sans"/>
                <a:sym typeface="Open Sans"/>
              </a:rPr>
            </a:br>
            <a:br>
              <a:rPr i="0" lang="en" sz="5400" u="none" cap="none" strike="noStrike">
                <a:solidFill>
                  <a:srgbClr val="222222"/>
                </a:solidFill>
                <a:latin typeface="Open Sans"/>
                <a:ea typeface="Open Sans"/>
                <a:cs typeface="Open Sans"/>
                <a:sym typeface="Open Sans"/>
              </a:rPr>
            </a:br>
            <a:br>
              <a:rPr i="0" lang="en" sz="5400" u="none" cap="none" strike="noStrike">
                <a:solidFill>
                  <a:srgbClr val="222222"/>
                </a:solidFill>
                <a:latin typeface="Open Sans"/>
                <a:ea typeface="Open Sans"/>
                <a:cs typeface="Open Sans"/>
                <a:sym typeface="Open Sans"/>
              </a:rPr>
            </a:br>
            <a:br>
              <a:rPr i="0" lang="en" sz="5400" u="none" cap="none" strike="noStrike">
                <a:solidFill>
                  <a:srgbClr val="222222"/>
                </a:solidFill>
                <a:latin typeface="Open Sans"/>
                <a:ea typeface="Open Sans"/>
                <a:cs typeface="Open Sans"/>
                <a:sym typeface="Open Sans"/>
              </a:rPr>
            </a:br>
            <a:r>
              <a:rPr i="0" lang="en" sz="5400" u="none" cap="none" strike="noStrike">
                <a:solidFill>
                  <a:srgbClr val="222222"/>
                </a:solidFill>
                <a:latin typeface="Open Sans"/>
                <a:ea typeface="Open Sans"/>
                <a:cs typeface="Open Sans"/>
                <a:sym typeface="Open Sans"/>
              </a:rPr>
              <a:t>J-1 Scholar Check In</a:t>
            </a:r>
            <a:br>
              <a:rPr i="0" lang="en" sz="5400" u="none" cap="none" strike="noStrike">
                <a:solidFill>
                  <a:srgbClr val="222222"/>
                </a:solidFill>
                <a:latin typeface="Open Sans"/>
                <a:ea typeface="Open Sans"/>
                <a:cs typeface="Open Sans"/>
                <a:sym typeface="Open Sans"/>
              </a:rPr>
            </a:br>
            <a:br>
              <a:rPr i="0" lang="en" sz="5400" u="none" cap="none" strike="noStrike">
                <a:solidFill>
                  <a:srgbClr val="222222"/>
                </a:solidFill>
                <a:latin typeface="Open Sans"/>
                <a:ea typeface="Open Sans"/>
                <a:cs typeface="Open Sans"/>
                <a:sym typeface="Open Sans"/>
              </a:rPr>
            </a:br>
            <a:br>
              <a:rPr i="0" lang="en" sz="5400" u="none" cap="none" strike="noStrike">
                <a:solidFill>
                  <a:srgbClr val="222222"/>
                </a:solidFill>
                <a:latin typeface="Open Sans"/>
                <a:ea typeface="Open Sans"/>
                <a:cs typeface="Open Sans"/>
                <a:sym typeface="Open Sans"/>
              </a:rPr>
            </a:br>
            <a:br>
              <a:rPr i="0" lang="en" sz="5400" u="none" cap="none" strike="noStrike">
                <a:solidFill>
                  <a:srgbClr val="222222"/>
                </a:solidFill>
                <a:latin typeface="Open Sans"/>
                <a:ea typeface="Open Sans"/>
                <a:cs typeface="Open Sans"/>
                <a:sym typeface="Open Sans"/>
              </a:rPr>
            </a:br>
            <a:br>
              <a:rPr i="0" lang="en" sz="5400" u="none" cap="none" strike="noStrike">
                <a:solidFill>
                  <a:srgbClr val="222222"/>
                </a:solidFill>
                <a:latin typeface="Open Sans"/>
                <a:ea typeface="Open Sans"/>
                <a:cs typeface="Open Sans"/>
                <a:sym typeface="Open Sans"/>
              </a:rPr>
            </a:br>
            <a:endParaRPr i="0" sz="5400" u="none" cap="none" strike="noStrike">
              <a:solidFill>
                <a:srgbClr val="222222"/>
              </a:solidFill>
              <a:latin typeface="Open Sans"/>
              <a:ea typeface="Open Sans"/>
              <a:cs typeface="Open Sans"/>
              <a:sym typeface="Open Sans"/>
            </a:endParaRPr>
          </a:p>
        </p:txBody>
      </p:sp>
      <p:sp>
        <p:nvSpPr>
          <p:cNvPr id="88" name="Google Shape;88;p16"/>
          <p:cNvSpPr txBox="1"/>
          <p:nvPr>
            <p:ph idx="1" type="subTitle"/>
          </p:nvPr>
        </p:nvSpPr>
        <p:spPr>
          <a:xfrm>
            <a:off x="265500" y="2845201"/>
            <a:ext cx="4045200" cy="1345500"/>
          </a:xfrm>
          <a:prstGeom prst="rect">
            <a:avLst/>
          </a:prstGeom>
        </p:spPr>
        <p:txBody>
          <a:bodyPr anchorCtr="0" anchor="t" bIns="101575" lIns="101575" spcFirstLastPara="1" rIns="101575" wrap="square" tIns="101575">
            <a:noAutofit/>
          </a:bodyPr>
          <a:lstStyle/>
          <a:p>
            <a:pPr indent="0" lvl="0" marL="0" rtl="0" algn="ctr">
              <a:spcBef>
                <a:spcPts val="0"/>
              </a:spcBef>
              <a:spcAft>
                <a:spcPts val="0"/>
              </a:spcAft>
              <a:buNone/>
            </a:pPr>
            <a:r>
              <a:rPr lang="en">
                <a:solidFill>
                  <a:srgbClr val="222222"/>
                </a:solidFill>
                <a:latin typeface="Open Sans"/>
                <a:ea typeface="Open Sans"/>
                <a:cs typeface="Open Sans"/>
                <a:sym typeface="Open Sans"/>
              </a:rPr>
              <a:t>Office of International Services</a:t>
            </a:r>
            <a:br>
              <a:rPr lang="en">
                <a:solidFill>
                  <a:srgbClr val="222222"/>
                </a:solidFill>
                <a:latin typeface="Open Sans"/>
                <a:ea typeface="Open Sans"/>
                <a:cs typeface="Open Sans"/>
                <a:sym typeface="Open Sans"/>
              </a:rPr>
            </a:br>
            <a:r>
              <a:rPr lang="en">
                <a:solidFill>
                  <a:srgbClr val="222222"/>
                </a:solidFill>
                <a:latin typeface="Open Sans"/>
                <a:ea typeface="Open Sans"/>
                <a:cs typeface="Open Sans"/>
                <a:sym typeface="Open Sans"/>
              </a:rPr>
              <a:t>NC State University</a:t>
            </a:r>
            <a:endParaRPr>
              <a:solidFill>
                <a:srgbClr val="222222"/>
              </a:solidFill>
              <a:latin typeface="Open Sans"/>
              <a:ea typeface="Open Sans"/>
              <a:cs typeface="Open Sans"/>
              <a:sym typeface="Open Sans"/>
            </a:endParaRPr>
          </a:p>
        </p:txBody>
      </p:sp>
      <p:pic>
        <p:nvPicPr>
          <p:cNvPr descr="The Memorial Belltower, framed by Holladay Hall, summer 2025. Photo by Becky Kirkland." id="89" name="Google Shape;89;p16" title="_BK10690.jpg"/>
          <p:cNvPicPr preferRelativeResize="0"/>
          <p:nvPr/>
        </p:nvPicPr>
        <p:blipFill>
          <a:blip r:embed="rId3">
            <a:alphaModFix/>
          </a:blip>
          <a:stretch>
            <a:fillRect/>
          </a:stretch>
        </p:blipFill>
        <p:spPr>
          <a:xfrm>
            <a:off x="4572000" y="1197800"/>
            <a:ext cx="4572001" cy="27478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5"/>
          <p:cNvSpPr txBox="1"/>
          <p:nvPr>
            <p:ph type="title"/>
          </p:nvPr>
        </p:nvSpPr>
        <p:spPr>
          <a:xfrm>
            <a:off x="216300" y="469800"/>
            <a:ext cx="8711400" cy="857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600" u="none" cap="none" strike="noStrike">
                <a:solidFill>
                  <a:srgbClr val="222222"/>
                </a:solidFill>
                <a:latin typeface="Open Sans"/>
                <a:ea typeface="Open Sans"/>
                <a:cs typeface="Open Sans"/>
                <a:sym typeface="Open Sans"/>
              </a:rPr>
              <a:t>Important Documents: Passport</a:t>
            </a:r>
            <a:endParaRPr i="0" sz="3600" u="none" cap="none" strike="noStrike">
              <a:solidFill>
                <a:srgbClr val="222222"/>
              </a:solidFill>
              <a:latin typeface="Open Sans"/>
              <a:ea typeface="Open Sans"/>
              <a:cs typeface="Open Sans"/>
              <a:sym typeface="Open Sans"/>
            </a:endParaRPr>
          </a:p>
        </p:txBody>
      </p:sp>
      <p:sp>
        <p:nvSpPr>
          <p:cNvPr id="156" name="Google Shape;156;p25"/>
          <p:cNvSpPr/>
          <p:nvPr/>
        </p:nvSpPr>
        <p:spPr>
          <a:xfrm>
            <a:off x="228600" y="1722560"/>
            <a:ext cx="4572000" cy="2608500"/>
          </a:xfrm>
          <a:prstGeom prst="rect">
            <a:avLst/>
          </a:prstGeom>
          <a:noFill/>
          <a:ln>
            <a:noFill/>
          </a:ln>
        </p:spPr>
        <p:txBody>
          <a:bodyPr anchorCtr="0" anchor="t" bIns="45700" lIns="91425" spcFirstLastPara="1" rIns="91425" wrap="square" tIns="45700">
            <a:noAutofit/>
          </a:bodyPr>
          <a:lstStyle/>
          <a:p>
            <a:pPr indent="-304800" lvl="0" marL="342900" marR="0" rtl="0" algn="l">
              <a:spcBef>
                <a:spcPts val="0"/>
              </a:spcBef>
              <a:spcAft>
                <a:spcPts val="0"/>
              </a:spcAft>
              <a:buClr>
                <a:srgbClr val="222222"/>
              </a:buClr>
              <a:buSzPts val="1400"/>
              <a:buFont typeface="Century Gothic"/>
              <a:buChar char="•"/>
            </a:pPr>
            <a:r>
              <a:rPr lang="en">
                <a:solidFill>
                  <a:srgbClr val="222222"/>
                </a:solidFill>
                <a:latin typeface="Open Sans"/>
                <a:ea typeface="Open Sans"/>
                <a:cs typeface="Open Sans"/>
                <a:sym typeface="Open Sans"/>
              </a:rPr>
              <a:t>Maintain a valid passport – </a:t>
            </a:r>
            <a:r>
              <a:rPr b="1" lang="en">
                <a:solidFill>
                  <a:srgbClr val="222222"/>
                </a:solidFill>
                <a:latin typeface="Open Sans"/>
                <a:ea typeface="Open Sans"/>
                <a:cs typeface="Open Sans"/>
                <a:sym typeface="Open Sans"/>
              </a:rPr>
              <a:t>valid 6 months into the future at all times.</a:t>
            </a:r>
            <a:endParaRPr>
              <a:solidFill>
                <a:srgbClr val="222222"/>
              </a:solidFill>
              <a:latin typeface="Open Sans"/>
              <a:ea typeface="Open Sans"/>
              <a:cs typeface="Open Sans"/>
              <a:sym typeface="Open Sans"/>
            </a:endParaRPr>
          </a:p>
          <a:p>
            <a:pPr indent="-304800" lvl="0" marL="342900" marR="0" rtl="0" algn="l">
              <a:spcBef>
                <a:spcPts val="0"/>
              </a:spcBef>
              <a:spcAft>
                <a:spcPts val="0"/>
              </a:spcAft>
              <a:buClr>
                <a:srgbClr val="222222"/>
              </a:buClr>
              <a:buSzPts val="1400"/>
              <a:buFont typeface="Open Sans"/>
              <a:buChar char="•"/>
            </a:pPr>
            <a:r>
              <a:rPr lang="en">
                <a:solidFill>
                  <a:srgbClr val="222222"/>
                </a:solidFill>
                <a:latin typeface="Open Sans"/>
                <a:ea typeface="Open Sans"/>
                <a:cs typeface="Open Sans"/>
                <a:sym typeface="Open Sans"/>
              </a:rPr>
              <a:t>You can renew your passport with your home country’s embassy in the US</a:t>
            </a:r>
            <a:endParaRPr>
              <a:solidFill>
                <a:srgbClr val="222222"/>
              </a:solidFill>
              <a:latin typeface="Open Sans"/>
              <a:ea typeface="Open Sans"/>
              <a:cs typeface="Open Sans"/>
              <a:sym typeface="Open Sans"/>
            </a:endParaRPr>
          </a:p>
          <a:p>
            <a:pPr indent="-304800" lvl="0" marL="342900" marR="0" rtl="0" algn="l">
              <a:spcBef>
                <a:spcPts val="0"/>
              </a:spcBef>
              <a:spcAft>
                <a:spcPts val="0"/>
              </a:spcAft>
              <a:buClr>
                <a:srgbClr val="222222"/>
              </a:buClr>
              <a:buSzPts val="1400"/>
              <a:buFont typeface="Open Sans"/>
              <a:buChar char="•"/>
            </a:pPr>
            <a:r>
              <a:rPr lang="en">
                <a:solidFill>
                  <a:srgbClr val="222222"/>
                </a:solidFill>
                <a:latin typeface="Open Sans"/>
                <a:ea typeface="Open Sans"/>
                <a:cs typeface="Open Sans"/>
                <a:sym typeface="Open Sans"/>
              </a:rPr>
              <a:t>Find your nearest embassy at </a:t>
            </a:r>
            <a:r>
              <a:rPr lang="en" u="sng">
                <a:solidFill>
                  <a:srgbClr val="222222"/>
                </a:solidFill>
                <a:latin typeface="Open Sans"/>
                <a:ea typeface="Open Sans"/>
                <a:cs typeface="Open Sans"/>
                <a:sym typeface="Open Sans"/>
                <a:hlinkClick r:id="rId3">
                  <a:extLst>
                    <a:ext uri="{A12FA001-AC4F-418D-AE19-62706E023703}">
                      <ahyp:hlinkClr val="tx"/>
                    </a:ext>
                  </a:extLst>
                </a:hlinkClick>
              </a:rPr>
              <a:t>www.embassy.org</a:t>
            </a:r>
            <a:r>
              <a:rPr lang="en">
                <a:solidFill>
                  <a:srgbClr val="222222"/>
                </a:solidFill>
                <a:latin typeface="Open Sans"/>
                <a:ea typeface="Open Sans"/>
                <a:cs typeface="Open Sans"/>
                <a:sym typeface="Open Sans"/>
              </a:rPr>
              <a:t> (opens in new tab)</a:t>
            </a:r>
            <a:r>
              <a:rPr lang="en">
                <a:solidFill>
                  <a:srgbClr val="222222"/>
                </a:solidFill>
                <a:latin typeface="Open Sans"/>
                <a:ea typeface="Open Sans"/>
                <a:cs typeface="Open Sans"/>
                <a:sym typeface="Open Sans"/>
              </a:rPr>
              <a:t>.</a:t>
            </a:r>
            <a:endParaRPr>
              <a:solidFill>
                <a:srgbClr val="222222"/>
              </a:solidFill>
              <a:latin typeface="Open Sans"/>
              <a:ea typeface="Open Sans"/>
              <a:cs typeface="Open Sans"/>
              <a:sym typeface="Open Sans"/>
            </a:endParaRPr>
          </a:p>
          <a:p>
            <a:pPr indent="0" lvl="0" marL="0" marR="0" rtl="0" algn="l">
              <a:spcBef>
                <a:spcPts val="0"/>
              </a:spcBef>
              <a:spcAft>
                <a:spcPts val="0"/>
              </a:spcAft>
              <a:buNone/>
            </a:pPr>
            <a:r>
              <a:t/>
            </a:r>
            <a:endParaRPr>
              <a:solidFill>
                <a:srgbClr val="595959"/>
              </a:solidFill>
              <a:latin typeface="Open Sans"/>
              <a:ea typeface="Open Sans"/>
              <a:cs typeface="Open Sans"/>
              <a:sym typeface="Open Sans"/>
            </a:endParaRPr>
          </a:p>
        </p:txBody>
      </p:sp>
      <p:pic>
        <p:nvPicPr>
          <p:cNvPr descr="A photo of a map and a passport (no specific country)" id="157" name="Google Shape;157;p25"/>
          <p:cNvPicPr preferRelativeResize="0"/>
          <p:nvPr/>
        </p:nvPicPr>
        <p:blipFill rotWithShape="1">
          <a:blip r:embed="rId4">
            <a:alphaModFix/>
          </a:blip>
          <a:srcRect b="0" l="0" r="0" t="0"/>
          <a:stretch/>
        </p:blipFill>
        <p:spPr>
          <a:xfrm>
            <a:off x="4876800" y="1722560"/>
            <a:ext cx="4152900" cy="2800350"/>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6"/>
          <p:cNvSpPr txBox="1"/>
          <p:nvPr>
            <p:ph idx="1" type="body"/>
          </p:nvPr>
        </p:nvSpPr>
        <p:spPr>
          <a:xfrm>
            <a:off x="152400" y="1371600"/>
            <a:ext cx="4419600" cy="3543300"/>
          </a:xfrm>
          <a:prstGeom prst="rect">
            <a:avLst/>
          </a:prstGeom>
          <a:noFill/>
          <a:ln>
            <a:noFill/>
          </a:ln>
        </p:spPr>
        <p:txBody>
          <a:bodyPr anchorCtr="0" anchor="t" bIns="45700" lIns="91425" spcFirstLastPara="1" rIns="91425" wrap="square" tIns="45700">
            <a:noAutofit/>
          </a:bodyPr>
          <a:lstStyle/>
          <a:p>
            <a:pPr indent="-323850" lvl="0" marL="342900" marR="0" rtl="0" algn="l">
              <a:spcBef>
                <a:spcPts val="0"/>
              </a:spcBef>
              <a:spcAft>
                <a:spcPts val="0"/>
              </a:spcAft>
              <a:buClr>
                <a:srgbClr val="222222"/>
              </a:buClr>
              <a:buSzPts val="1100"/>
              <a:buFont typeface="Open Sans"/>
              <a:buChar char="•"/>
            </a:pPr>
            <a:r>
              <a:rPr i="0" lang="en" sz="1100" u="none" cap="none" strike="noStrike">
                <a:solidFill>
                  <a:srgbClr val="222222"/>
                </a:solidFill>
                <a:latin typeface="Open Sans"/>
                <a:ea typeface="Open Sans"/>
                <a:cs typeface="Open Sans"/>
                <a:sym typeface="Open Sans"/>
              </a:rPr>
              <a:t>The DS-2019 contains several pieces of important information.</a:t>
            </a:r>
            <a:endParaRPr sz="1100">
              <a:solidFill>
                <a:srgbClr val="222222"/>
              </a:solidFill>
              <a:latin typeface="Open Sans"/>
              <a:ea typeface="Open Sans"/>
              <a:cs typeface="Open Sans"/>
              <a:sym typeface="Open Sans"/>
            </a:endParaRPr>
          </a:p>
          <a:p>
            <a:pPr indent="-266700" lvl="1" marL="742950" marR="0" rtl="0" algn="l">
              <a:spcBef>
                <a:spcPts val="280"/>
              </a:spcBef>
              <a:spcAft>
                <a:spcPts val="0"/>
              </a:spcAft>
              <a:buClr>
                <a:srgbClr val="222222"/>
              </a:buClr>
              <a:buSzPts val="1100"/>
              <a:buFont typeface="Open Sans"/>
              <a:buAutoNum type="arabicPeriod"/>
            </a:pPr>
            <a:r>
              <a:rPr i="0" lang="en" sz="1100" u="none" cap="none" strike="noStrike">
                <a:solidFill>
                  <a:srgbClr val="222222"/>
                </a:solidFill>
                <a:latin typeface="Open Sans"/>
                <a:ea typeface="Open Sans"/>
                <a:cs typeface="Open Sans"/>
                <a:sym typeface="Open Sans"/>
              </a:rPr>
              <a:t>Biographical info</a:t>
            </a:r>
            <a:endParaRPr sz="1100">
              <a:solidFill>
                <a:srgbClr val="222222"/>
              </a:solidFill>
              <a:latin typeface="Open Sans"/>
              <a:ea typeface="Open Sans"/>
              <a:cs typeface="Open Sans"/>
              <a:sym typeface="Open Sans"/>
            </a:endParaRPr>
          </a:p>
          <a:p>
            <a:pPr indent="-266700" lvl="1" marL="742950" marR="0" rtl="0" algn="l">
              <a:spcBef>
                <a:spcPts val="280"/>
              </a:spcBef>
              <a:spcAft>
                <a:spcPts val="0"/>
              </a:spcAft>
              <a:buClr>
                <a:srgbClr val="222222"/>
              </a:buClr>
              <a:buSzPts val="1100"/>
              <a:buFont typeface="Open Sans"/>
              <a:buAutoNum type="arabicPeriod"/>
            </a:pPr>
            <a:r>
              <a:rPr i="0" lang="en" sz="1100" u="none" cap="none" strike="noStrike">
                <a:solidFill>
                  <a:srgbClr val="222222"/>
                </a:solidFill>
                <a:latin typeface="Open Sans"/>
                <a:ea typeface="Open Sans"/>
                <a:cs typeface="Open Sans"/>
                <a:sym typeface="Open Sans"/>
              </a:rPr>
              <a:t>SEVIS ID number</a:t>
            </a:r>
            <a:endParaRPr sz="1100">
              <a:solidFill>
                <a:srgbClr val="222222"/>
              </a:solidFill>
              <a:latin typeface="Open Sans"/>
              <a:ea typeface="Open Sans"/>
              <a:cs typeface="Open Sans"/>
              <a:sym typeface="Open Sans"/>
            </a:endParaRPr>
          </a:p>
          <a:p>
            <a:pPr indent="-266700" lvl="1" marL="742950" marR="0" rtl="0" algn="l">
              <a:spcBef>
                <a:spcPts val="280"/>
              </a:spcBef>
              <a:spcAft>
                <a:spcPts val="0"/>
              </a:spcAft>
              <a:buClr>
                <a:srgbClr val="222222"/>
              </a:buClr>
              <a:buSzPts val="1100"/>
              <a:buFont typeface="Open Sans"/>
              <a:buAutoNum type="arabicPeriod"/>
            </a:pPr>
            <a:r>
              <a:rPr i="0" lang="en" sz="1100" u="none" cap="none" strike="noStrike">
                <a:solidFill>
                  <a:srgbClr val="222222"/>
                </a:solidFill>
                <a:latin typeface="Open Sans"/>
                <a:ea typeface="Open Sans"/>
                <a:cs typeface="Open Sans"/>
                <a:sym typeface="Open Sans"/>
              </a:rPr>
              <a:t>Work location</a:t>
            </a:r>
            <a:endParaRPr sz="1100">
              <a:solidFill>
                <a:srgbClr val="222222"/>
              </a:solidFill>
              <a:latin typeface="Open Sans"/>
              <a:ea typeface="Open Sans"/>
              <a:cs typeface="Open Sans"/>
              <a:sym typeface="Open Sans"/>
            </a:endParaRPr>
          </a:p>
          <a:p>
            <a:pPr indent="-266700" lvl="1" marL="742950" marR="0" rtl="0" algn="l">
              <a:spcBef>
                <a:spcPts val="280"/>
              </a:spcBef>
              <a:spcAft>
                <a:spcPts val="0"/>
              </a:spcAft>
              <a:buClr>
                <a:srgbClr val="222222"/>
              </a:buClr>
              <a:buSzPts val="1100"/>
              <a:buFont typeface="Open Sans"/>
              <a:buAutoNum type="arabicPeriod"/>
            </a:pPr>
            <a:r>
              <a:rPr i="0" lang="en" sz="1100" u="none" cap="none" strike="noStrike">
                <a:solidFill>
                  <a:srgbClr val="222222"/>
                </a:solidFill>
                <a:latin typeface="Open Sans"/>
                <a:ea typeface="Open Sans"/>
                <a:cs typeface="Open Sans"/>
                <a:sym typeface="Open Sans"/>
              </a:rPr>
              <a:t>Validity dates</a:t>
            </a:r>
            <a:endParaRPr sz="1100">
              <a:solidFill>
                <a:srgbClr val="222222"/>
              </a:solidFill>
              <a:latin typeface="Open Sans"/>
              <a:ea typeface="Open Sans"/>
              <a:cs typeface="Open Sans"/>
              <a:sym typeface="Open Sans"/>
            </a:endParaRPr>
          </a:p>
          <a:p>
            <a:pPr indent="-266700" lvl="1" marL="742950" marR="0" rtl="0" algn="l">
              <a:spcBef>
                <a:spcPts val="280"/>
              </a:spcBef>
              <a:spcAft>
                <a:spcPts val="0"/>
              </a:spcAft>
              <a:buClr>
                <a:srgbClr val="222222"/>
              </a:buClr>
              <a:buSzPts val="1100"/>
              <a:buFont typeface="Open Sans"/>
              <a:buAutoNum type="arabicPeriod"/>
            </a:pPr>
            <a:r>
              <a:rPr i="0" lang="en" sz="1100" u="none" cap="none" strike="noStrike">
                <a:solidFill>
                  <a:srgbClr val="222222"/>
                </a:solidFill>
                <a:latin typeface="Open Sans"/>
                <a:ea typeface="Open Sans"/>
                <a:cs typeface="Open Sans"/>
                <a:sym typeface="Open Sans"/>
              </a:rPr>
              <a:t>J-1 Category</a:t>
            </a:r>
            <a:endParaRPr sz="1100">
              <a:solidFill>
                <a:srgbClr val="222222"/>
              </a:solidFill>
              <a:latin typeface="Open Sans"/>
              <a:ea typeface="Open Sans"/>
              <a:cs typeface="Open Sans"/>
              <a:sym typeface="Open Sans"/>
            </a:endParaRPr>
          </a:p>
          <a:p>
            <a:pPr indent="-266700" lvl="1" marL="742950" marR="0" rtl="0" algn="l">
              <a:spcBef>
                <a:spcPts val="280"/>
              </a:spcBef>
              <a:spcAft>
                <a:spcPts val="0"/>
              </a:spcAft>
              <a:buClr>
                <a:srgbClr val="222222"/>
              </a:buClr>
              <a:buSzPts val="1100"/>
              <a:buFont typeface="Open Sans"/>
              <a:buAutoNum type="arabicPeriod"/>
            </a:pPr>
            <a:r>
              <a:rPr i="0" lang="en" sz="1100" u="none" cap="none" strike="noStrike">
                <a:solidFill>
                  <a:srgbClr val="222222"/>
                </a:solidFill>
                <a:latin typeface="Open Sans"/>
                <a:ea typeface="Open Sans"/>
                <a:cs typeface="Open Sans"/>
                <a:sym typeface="Open Sans"/>
              </a:rPr>
              <a:t>Activity Remarks</a:t>
            </a:r>
            <a:endParaRPr sz="1100">
              <a:solidFill>
                <a:srgbClr val="222222"/>
              </a:solidFill>
              <a:latin typeface="Open Sans"/>
              <a:ea typeface="Open Sans"/>
              <a:cs typeface="Open Sans"/>
              <a:sym typeface="Open Sans"/>
            </a:endParaRPr>
          </a:p>
          <a:p>
            <a:pPr indent="-266700" lvl="1" marL="742950" marR="0" rtl="0" algn="l">
              <a:spcBef>
                <a:spcPts val="280"/>
              </a:spcBef>
              <a:spcAft>
                <a:spcPts val="0"/>
              </a:spcAft>
              <a:buClr>
                <a:srgbClr val="222222"/>
              </a:buClr>
              <a:buSzPts val="1100"/>
              <a:buFont typeface="Open Sans"/>
              <a:buAutoNum type="arabicPeriod"/>
            </a:pPr>
            <a:r>
              <a:rPr i="0" lang="en" sz="1100" u="none" cap="none" strike="noStrike">
                <a:solidFill>
                  <a:srgbClr val="222222"/>
                </a:solidFill>
                <a:latin typeface="Open Sans"/>
                <a:ea typeface="Open Sans"/>
                <a:cs typeface="Open Sans"/>
                <a:sym typeface="Open Sans"/>
              </a:rPr>
              <a:t>Funding Information</a:t>
            </a:r>
            <a:endParaRPr sz="1100">
              <a:solidFill>
                <a:srgbClr val="222222"/>
              </a:solidFill>
              <a:latin typeface="Open Sans"/>
              <a:ea typeface="Open Sans"/>
              <a:cs typeface="Open Sans"/>
              <a:sym typeface="Open Sans"/>
            </a:endParaRPr>
          </a:p>
          <a:p>
            <a:pPr indent="-266700" lvl="1" marL="742950" marR="0" rtl="0" algn="l">
              <a:spcBef>
                <a:spcPts val="280"/>
              </a:spcBef>
              <a:spcAft>
                <a:spcPts val="0"/>
              </a:spcAft>
              <a:buClr>
                <a:srgbClr val="222222"/>
              </a:buClr>
              <a:buSzPts val="1100"/>
              <a:buFont typeface="Open Sans"/>
              <a:buAutoNum type="arabicPeriod"/>
            </a:pPr>
            <a:r>
              <a:rPr i="0" lang="en" sz="1100" u="none" cap="none" strike="noStrike">
                <a:solidFill>
                  <a:srgbClr val="222222"/>
                </a:solidFill>
                <a:latin typeface="Open Sans"/>
                <a:ea typeface="Open Sans"/>
                <a:cs typeface="Open Sans"/>
                <a:sym typeface="Open Sans"/>
              </a:rPr>
              <a:t>Travel Validation section</a:t>
            </a:r>
            <a:endParaRPr sz="1100">
              <a:solidFill>
                <a:srgbClr val="222222"/>
              </a:solidFill>
              <a:latin typeface="Open Sans"/>
              <a:ea typeface="Open Sans"/>
              <a:cs typeface="Open Sans"/>
              <a:sym typeface="Open Sans"/>
            </a:endParaRPr>
          </a:p>
          <a:p>
            <a:pPr indent="-323850" lvl="0" marL="342900" marR="0" rtl="0" algn="l">
              <a:spcBef>
                <a:spcPts val="280"/>
              </a:spcBef>
              <a:spcAft>
                <a:spcPts val="0"/>
              </a:spcAft>
              <a:buClr>
                <a:srgbClr val="222222"/>
              </a:buClr>
              <a:buSzPts val="1100"/>
              <a:buFont typeface="Open Sans"/>
              <a:buChar char="•"/>
            </a:pPr>
            <a:r>
              <a:rPr i="0" lang="en" sz="1100" u="none" cap="none" strike="noStrike">
                <a:solidFill>
                  <a:srgbClr val="222222"/>
                </a:solidFill>
                <a:latin typeface="Open Sans"/>
                <a:ea typeface="Open Sans"/>
                <a:cs typeface="Open Sans"/>
                <a:sym typeface="Open Sans"/>
              </a:rPr>
              <a:t>It is important to make sure the DS-2019 is accurate at all times.</a:t>
            </a:r>
            <a:endParaRPr sz="1100">
              <a:solidFill>
                <a:srgbClr val="222222"/>
              </a:solidFill>
              <a:latin typeface="Open Sans"/>
              <a:ea typeface="Open Sans"/>
              <a:cs typeface="Open Sans"/>
              <a:sym typeface="Open Sans"/>
            </a:endParaRPr>
          </a:p>
          <a:p>
            <a:pPr indent="-323850" lvl="0" marL="342900" marR="0" rtl="0" algn="l">
              <a:spcBef>
                <a:spcPts val="280"/>
              </a:spcBef>
              <a:spcAft>
                <a:spcPts val="0"/>
              </a:spcAft>
              <a:buClr>
                <a:srgbClr val="222222"/>
              </a:buClr>
              <a:buSzPts val="1100"/>
              <a:buFont typeface="Open Sans"/>
              <a:buChar char="•"/>
            </a:pPr>
            <a:r>
              <a:rPr i="0" lang="en" sz="1100" u="none" cap="none" strike="noStrike">
                <a:solidFill>
                  <a:srgbClr val="222222"/>
                </a:solidFill>
                <a:latin typeface="Open Sans"/>
                <a:ea typeface="Open Sans"/>
                <a:cs typeface="Open Sans"/>
                <a:sym typeface="Open Sans"/>
              </a:rPr>
              <a:t>You must notify OIS if any changes to funding, dates, site of activity, program activities, etc. are needed.</a:t>
            </a:r>
            <a:endParaRPr sz="1100">
              <a:solidFill>
                <a:srgbClr val="222222"/>
              </a:solidFill>
              <a:latin typeface="Open Sans"/>
              <a:ea typeface="Open Sans"/>
              <a:cs typeface="Open Sans"/>
              <a:sym typeface="Open Sans"/>
            </a:endParaRPr>
          </a:p>
          <a:p>
            <a:pPr indent="-323850" lvl="0" marL="342900" marR="0" rtl="0" algn="l">
              <a:spcBef>
                <a:spcPts val="280"/>
              </a:spcBef>
              <a:spcAft>
                <a:spcPts val="0"/>
              </a:spcAft>
              <a:buClr>
                <a:srgbClr val="222222"/>
              </a:buClr>
              <a:buSzPts val="1100"/>
              <a:buFont typeface="Open Sans"/>
              <a:buChar char="•"/>
            </a:pPr>
            <a:r>
              <a:rPr i="0" lang="en" sz="1100" u="none" cap="none" strike="noStrike">
                <a:solidFill>
                  <a:srgbClr val="222222"/>
                </a:solidFill>
                <a:latin typeface="Open Sans"/>
                <a:ea typeface="Open Sans"/>
                <a:cs typeface="Open Sans"/>
                <a:sym typeface="Open Sans"/>
              </a:rPr>
              <a:t>All changes must be reviewed and approved by OIS in advance of the change.</a:t>
            </a:r>
            <a:endParaRPr sz="1100">
              <a:solidFill>
                <a:srgbClr val="222222"/>
              </a:solidFill>
              <a:latin typeface="Open Sans"/>
              <a:ea typeface="Open Sans"/>
              <a:cs typeface="Open Sans"/>
              <a:sym typeface="Open Sans"/>
            </a:endParaRPr>
          </a:p>
          <a:p>
            <a:pPr indent="-323850" lvl="0" marL="342900" marR="0" rtl="0" algn="l">
              <a:spcBef>
                <a:spcPts val="280"/>
              </a:spcBef>
              <a:spcAft>
                <a:spcPts val="0"/>
              </a:spcAft>
              <a:buClr>
                <a:srgbClr val="222222"/>
              </a:buClr>
              <a:buSzPts val="1100"/>
              <a:buFont typeface="Open Sans"/>
              <a:buChar char="•"/>
            </a:pPr>
            <a:r>
              <a:rPr i="0" lang="en" sz="1100" u="none" cap="none" strike="noStrike">
                <a:solidFill>
                  <a:srgbClr val="222222"/>
                </a:solidFill>
                <a:latin typeface="Open Sans"/>
                <a:ea typeface="Open Sans"/>
                <a:cs typeface="Open Sans"/>
                <a:sym typeface="Open Sans"/>
              </a:rPr>
              <a:t>OIS will issue an updated DS-2019 reflecting the change.</a:t>
            </a:r>
            <a:endParaRPr i="0" sz="1100" u="none" cap="none" strike="noStrike">
              <a:solidFill>
                <a:srgbClr val="222222"/>
              </a:solidFill>
              <a:latin typeface="Open Sans"/>
              <a:ea typeface="Open Sans"/>
              <a:cs typeface="Open Sans"/>
              <a:sym typeface="Open Sans"/>
            </a:endParaRPr>
          </a:p>
        </p:txBody>
      </p:sp>
      <p:sp>
        <p:nvSpPr>
          <p:cNvPr id="164" name="Google Shape;164;p26"/>
          <p:cNvSpPr txBox="1"/>
          <p:nvPr>
            <p:ph type="title"/>
          </p:nvPr>
        </p:nvSpPr>
        <p:spPr>
          <a:xfrm>
            <a:off x="228600" y="342900"/>
            <a:ext cx="7650300" cy="994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0" lang="en" sz="3200" u="none" cap="none" strike="noStrike">
                <a:solidFill>
                  <a:srgbClr val="222222"/>
                </a:solidFill>
                <a:latin typeface="Open Sans"/>
                <a:ea typeface="Open Sans"/>
                <a:cs typeface="Open Sans"/>
                <a:sym typeface="Open Sans"/>
              </a:rPr>
              <a:t>Important Documents: Certificate of Eligibility, DS-2019</a:t>
            </a:r>
            <a:endParaRPr i="0" sz="3200" u="none" cap="none" strike="noStrike">
              <a:solidFill>
                <a:srgbClr val="222222"/>
              </a:solidFill>
              <a:latin typeface="Open Sans"/>
              <a:ea typeface="Open Sans"/>
              <a:cs typeface="Open Sans"/>
              <a:sym typeface="Open Sans"/>
            </a:endParaRPr>
          </a:p>
        </p:txBody>
      </p:sp>
      <p:pic>
        <p:nvPicPr>
          <p:cNvPr descr="The DS-2019 contains several pieces of important information.&#10;1. Biographical info&#10;2. SEVIS ID number&#10;3. Work location&#10;4. Validity dates&#10;5. J-1 Category&#10;6. Activity Remarks&#10;7. Funding Information&#10;8. Travel Validation section&#10;" id="165" name="Google Shape;165;p26"/>
          <p:cNvPicPr preferRelativeResize="0"/>
          <p:nvPr/>
        </p:nvPicPr>
        <p:blipFill rotWithShape="1">
          <a:blip r:embed="rId3">
            <a:alphaModFix/>
          </a:blip>
          <a:srcRect b="5200" l="2522" r="3360" t="3891"/>
          <a:stretch/>
        </p:blipFill>
        <p:spPr>
          <a:xfrm>
            <a:off x="4572000" y="914400"/>
            <a:ext cx="4267200" cy="4000499"/>
          </a:xfrm>
          <a:prstGeom prst="rect">
            <a:avLst/>
          </a:prstGeom>
          <a:noFill/>
          <a:ln cap="flat" cmpd="sng" w="9525">
            <a:solidFill>
              <a:srgbClr val="000000"/>
            </a:solidFill>
            <a:prstDash val="solid"/>
            <a:round/>
            <a:headEnd len="sm" w="sm" type="none"/>
            <a:tailEnd len="sm" w="sm" type="none"/>
          </a:ln>
        </p:spPr>
      </p:pic>
      <p:sp>
        <p:nvSpPr>
          <p:cNvPr id="166" name="Google Shape;166;p26"/>
          <p:cNvSpPr/>
          <p:nvPr/>
        </p:nvSpPr>
        <p:spPr>
          <a:xfrm>
            <a:off x="8364775" y="1175325"/>
            <a:ext cx="241800" cy="44100"/>
          </a:xfrm>
          <a:prstGeom prst="rect">
            <a:avLst/>
          </a:prstGeom>
          <a:solidFill>
            <a:schemeClr val="dk1"/>
          </a:solid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7"/>
          <p:cNvSpPr txBox="1"/>
          <p:nvPr>
            <p:ph type="title"/>
          </p:nvPr>
        </p:nvSpPr>
        <p:spPr>
          <a:xfrm>
            <a:off x="457200" y="457200"/>
            <a:ext cx="8229600" cy="742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600" u="none" cap="none" strike="noStrike">
                <a:solidFill>
                  <a:srgbClr val="222222"/>
                </a:solidFill>
                <a:latin typeface="Open Sans"/>
                <a:ea typeface="Open Sans"/>
                <a:cs typeface="Open Sans"/>
                <a:sym typeface="Open Sans"/>
              </a:rPr>
              <a:t>Important Documents: V</a:t>
            </a:r>
            <a:r>
              <a:rPr lang="en">
                <a:solidFill>
                  <a:srgbClr val="222222"/>
                </a:solidFill>
                <a:latin typeface="Open Sans"/>
                <a:ea typeface="Open Sans"/>
                <a:cs typeface="Open Sans"/>
                <a:sym typeface="Open Sans"/>
              </a:rPr>
              <a:t>isa</a:t>
            </a:r>
            <a:endParaRPr i="0" sz="3600" u="none" cap="none" strike="noStrike">
              <a:solidFill>
                <a:srgbClr val="222222"/>
              </a:solidFill>
              <a:latin typeface="Open Sans"/>
              <a:ea typeface="Open Sans"/>
              <a:cs typeface="Open Sans"/>
              <a:sym typeface="Open Sans"/>
            </a:endParaRPr>
          </a:p>
        </p:txBody>
      </p:sp>
      <p:sp>
        <p:nvSpPr>
          <p:cNvPr id="172" name="Google Shape;172;p27"/>
          <p:cNvSpPr/>
          <p:nvPr/>
        </p:nvSpPr>
        <p:spPr>
          <a:xfrm>
            <a:off x="304800" y="1200150"/>
            <a:ext cx="3095100" cy="34626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rgbClr val="222222"/>
              </a:buClr>
              <a:buSzPts val="1400"/>
              <a:buFont typeface="Open Sans"/>
              <a:buChar char="•"/>
            </a:pPr>
            <a:r>
              <a:rPr lang="en">
                <a:solidFill>
                  <a:srgbClr val="222222"/>
                </a:solidFill>
                <a:latin typeface="Open Sans"/>
                <a:ea typeface="Open Sans"/>
                <a:cs typeface="Open Sans"/>
                <a:sym typeface="Open Sans"/>
              </a:rPr>
              <a:t>V</a:t>
            </a:r>
            <a:r>
              <a:rPr lang="en">
                <a:solidFill>
                  <a:srgbClr val="222222"/>
                </a:solidFill>
                <a:latin typeface="Open Sans"/>
                <a:ea typeface="Open Sans"/>
                <a:cs typeface="Open Sans"/>
                <a:sym typeface="Open Sans"/>
              </a:rPr>
              <a:t>isa</a:t>
            </a:r>
            <a:r>
              <a:rPr lang="en">
                <a:solidFill>
                  <a:srgbClr val="222222"/>
                </a:solidFill>
                <a:latin typeface="Open Sans"/>
                <a:ea typeface="Open Sans"/>
                <a:cs typeface="Open Sans"/>
                <a:sym typeface="Open Sans"/>
              </a:rPr>
              <a:t> allows you to apply for entry at a US port of entry.  </a:t>
            </a:r>
            <a:endParaRPr>
              <a:solidFill>
                <a:srgbClr val="222222"/>
              </a:solidFill>
              <a:latin typeface="Open Sans"/>
              <a:ea typeface="Open Sans"/>
              <a:cs typeface="Open Sans"/>
              <a:sym typeface="Open Sans"/>
            </a:endParaRPr>
          </a:p>
          <a:p>
            <a:pPr indent="-342900" lvl="0" marL="342900" marR="0" rtl="0" algn="l">
              <a:spcBef>
                <a:spcPts val="0"/>
              </a:spcBef>
              <a:spcAft>
                <a:spcPts val="0"/>
              </a:spcAft>
              <a:buClr>
                <a:srgbClr val="222222"/>
              </a:buClr>
              <a:buSzPts val="1400"/>
              <a:buFont typeface="Century Gothic"/>
              <a:buChar char="•"/>
            </a:pPr>
            <a:r>
              <a:rPr lang="en">
                <a:solidFill>
                  <a:srgbClr val="222222"/>
                </a:solidFill>
                <a:latin typeface="Open Sans"/>
                <a:ea typeface="Open Sans"/>
                <a:cs typeface="Open Sans"/>
                <a:sym typeface="Open Sans"/>
              </a:rPr>
              <a:t>V</a:t>
            </a:r>
            <a:r>
              <a:rPr lang="en">
                <a:solidFill>
                  <a:srgbClr val="222222"/>
                </a:solidFill>
                <a:latin typeface="Open Sans"/>
                <a:ea typeface="Open Sans"/>
                <a:cs typeface="Open Sans"/>
                <a:sym typeface="Open Sans"/>
              </a:rPr>
              <a:t>isa only needs to be valid to </a:t>
            </a:r>
            <a:r>
              <a:rPr b="1" lang="en">
                <a:solidFill>
                  <a:srgbClr val="222222"/>
                </a:solidFill>
                <a:latin typeface="Open Sans"/>
                <a:ea typeface="Open Sans"/>
                <a:cs typeface="Open Sans"/>
                <a:sym typeface="Open Sans"/>
              </a:rPr>
              <a:t>enter</a:t>
            </a:r>
            <a:r>
              <a:rPr lang="en">
                <a:solidFill>
                  <a:srgbClr val="222222"/>
                </a:solidFill>
                <a:latin typeface="Open Sans"/>
                <a:ea typeface="Open Sans"/>
                <a:cs typeface="Open Sans"/>
                <a:sym typeface="Open Sans"/>
              </a:rPr>
              <a:t> the US.  It does not need to be valid for you to stay in the US.</a:t>
            </a:r>
            <a:endParaRPr>
              <a:solidFill>
                <a:srgbClr val="222222"/>
              </a:solidFill>
              <a:latin typeface="Open Sans"/>
              <a:ea typeface="Open Sans"/>
              <a:cs typeface="Open Sans"/>
              <a:sym typeface="Open Sans"/>
            </a:endParaRPr>
          </a:p>
          <a:p>
            <a:pPr indent="-342900" lvl="0" marL="342900" marR="0" rtl="0" algn="l">
              <a:spcBef>
                <a:spcPts val="0"/>
              </a:spcBef>
              <a:spcAft>
                <a:spcPts val="0"/>
              </a:spcAft>
              <a:buClr>
                <a:srgbClr val="222222"/>
              </a:buClr>
              <a:buSzPts val="1400"/>
              <a:buFont typeface="Open Sans"/>
              <a:buChar char="•"/>
            </a:pPr>
            <a:r>
              <a:rPr lang="en">
                <a:solidFill>
                  <a:srgbClr val="222222"/>
                </a:solidFill>
                <a:latin typeface="Open Sans"/>
                <a:ea typeface="Open Sans"/>
                <a:cs typeface="Open Sans"/>
                <a:sym typeface="Open Sans"/>
              </a:rPr>
              <a:t>If visa expires while you are in the US, it is ok (as long as your other immigration documents are still valid).  </a:t>
            </a:r>
            <a:endParaRPr>
              <a:solidFill>
                <a:srgbClr val="222222"/>
              </a:solidFill>
              <a:latin typeface="Open Sans"/>
              <a:ea typeface="Open Sans"/>
              <a:cs typeface="Open Sans"/>
              <a:sym typeface="Open Sans"/>
            </a:endParaRPr>
          </a:p>
          <a:p>
            <a:pPr indent="-342900" lvl="0" marL="342900" marR="0" rtl="0" algn="l">
              <a:spcBef>
                <a:spcPts val="0"/>
              </a:spcBef>
              <a:spcAft>
                <a:spcPts val="0"/>
              </a:spcAft>
              <a:buClr>
                <a:srgbClr val="222222"/>
              </a:buClr>
              <a:buSzPts val="1400"/>
              <a:buFont typeface="Open Sans"/>
              <a:buChar char="•"/>
            </a:pPr>
            <a:r>
              <a:rPr lang="en">
                <a:solidFill>
                  <a:srgbClr val="222222"/>
                </a:solidFill>
                <a:latin typeface="Open Sans"/>
                <a:ea typeface="Open Sans"/>
                <a:cs typeface="Open Sans"/>
                <a:sym typeface="Open Sans"/>
              </a:rPr>
              <a:t>You can only obtain a visa abroad.  It is not possible to renew your visa within the US.</a:t>
            </a:r>
            <a:endParaRPr>
              <a:solidFill>
                <a:srgbClr val="222222"/>
              </a:solidFill>
              <a:latin typeface="Open Sans"/>
              <a:ea typeface="Open Sans"/>
              <a:cs typeface="Open Sans"/>
              <a:sym typeface="Open Sans"/>
            </a:endParaRPr>
          </a:p>
        </p:txBody>
      </p:sp>
      <p:pic>
        <p:nvPicPr>
          <p:cNvPr descr="A US visa stamp with a fake student (a dog) and fake biographical information to show the important sections of the document. These important sections are the visa type, number of entries, and expiration date." id="173" name="Google Shape;173;p27"/>
          <p:cNvPicPr preferRelativeResize="0"/>
          <p:nvPr/>
        </p:nvPicPr>
        <p:blipFill>
          <a:blip r:embed="rId3">
            <a:alphaModFix/>
          </a:blip>
          <a:stretch>
            <a:fillRect/>
          </a:stretch>
        </p:blipFill>
        <p:spPr>
          <a:xfrm>
            <a:off x="4314825" y="1575619"/>
            <a:ext cx="3278981" cy="2292072"/>
          </a:xfrm>
          <a:prstGeom prst="rect">
            <a:avLst/>
          </a:prstGeom>
          <a:noFill/>
          <a:ln cap="flat" cmpd="sng" w="9525">
            <a:solidFill>
              <a:schemeClr val="dk2"/>
            </a:solidFill>
            <a:prstDash val="solid"/>
            <a:round/>
            <a:headEnd len="sm" w="sm" type="none"/>
            <a:tailEnd len="sm" w="sm" type="none"/>
          </a:ln>
        </p:spPr>
      </p:pic>
      <p:sp>
        <p:nvSpPr>
          <p:cNvPr id="174" name="Google Shape;174;p27"/>
          <p:cNvSpPr/>
          <p:nvPr/>
        </p:nvSpPr>
        <p:spPr>
          <a:xfrm>
            <a:off x="6795650" y="2367725"/>
            <a:ext cx="561900" cy="233100"/>
          </a:xfrm>
          <a:prstGeom prst="ellipse">
            <a:avLst/>
          </a:prstGeom>
          <a:noFill/>
          <a:ln cap="flat" cmpd="sng" w="38100">
            <a:solidFill>
              <a:srgbClr val="22222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5" name="Google Shape;175;p27"/>
          <p:cNvSpPr/>
          <p:nvPr/>
        </p:nvSpPr>
        <p:spPr>
          <a:xfrm>
            <a:off x="6275150" y="2767363"/>
            <a:ext cx="847800" cy="233100"/>
          </a:xfrm>
          <a:prstGeom prst="ellipse">
            <a:avLst/>
          </a:prstGeom>
          <a:noFill/>
          <a:ln cap="flat" cmpd="sng" w="38100">
            <a:solidFill>
              <a:srgbClr val="22222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 name="Google Shape;176;p27"/>
          <p:cNvSpPr/>
          <p:nvPr/>
        </p:nvSpPr>
        <p:spPr>
          <a:xfrm>
            <a:off x="5188775" y="2723788"/>
            <a:ext cx="419100" cy="200100"/>
          </a:xfrm>
          <a:prstGeom prst="ellipse">
            <a:avLst/>
          </a:prstGeom>
          <a:noFill/>
          <a:ln cap="flat" cmpd="sng" w="38100">
            <a:solidFill>
              <a:srgbClr val="22222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8"/>
          <p:cNvSpPr txBox="1"/>
          <p:nvPr>
            <p:ph type="title"/>
          </p:nvPr>
        </p:nvSpPr>
        <p:spPr>
          <a:xfrm>
            <a:off x="381000" y="457200"/>
            <a:ext cx="8382000" cy="445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400" u="none" cap="none" strike="noStrike">
                <a:solidFill>
                  <a:srgbClr val="222222"/>
                </a:solidFill>
                <a:latin typeface="Open Sans"/>
                <a:ea typeface="Open Sans"/>
                <a:cs typeface="Open Sans"/>
                <a:sym typeface="Open Sans"/>
              </a:rPr>
              <a:t>Important Documents: Electronic I-94</a:t>
            </a:r>
            <a:endParaRPr i="0" sz="3400" u="none" cap="none" strike="noStrike">
              <a:solidFill>
                <a:srgbClr val="222222"/>
              </a:solidFill>
              <a:latin typeface="Open Sans"/>
              <a:ea typeface="Open Sans"/>
              <a:cs typeface="Open Sans"/>
              <a:sym typeface="Open Sans"/>
            </a:endParaRPr>
          </a:p>
        </p:txBody>
      </p:sp>
      <p:pic>
        <p:nvPicPr>
          <p:cNvPr descr="This is an image of an I-94 with fake biographical date showing the correct admit until date of D/S (also known as duration of status) for those in J-1 status. " id="183" name="Google Shape;183;p28"/>
          <p:cNvPicPr preferRelativeResize="0"/>
          <p:nvPr/>
        </p:nvPicPr>
        <p:blipFill rotWithShape="1">
          <a:blip r:embed="rId3">
            <a:alphaModFix/>
          </a:blip>
          <a:srcRect b="0" l="0" r="0" t="0"/>
          <a:stretch/>
        </p:blipFill>
        <p:spPr>
          <a:xfrm>
            <a:off x="4038600" y="1028700"/>
            <a:ext cx="3687117" cy="3257550"/>
          </a:xfrm>
          <a:prstGeom prst="rect">
            <a:avLst/>
          </a:prstGeom>
          <a:noFill/>
          <a:ln cap="flat" cmpd="sng" w="9525">
            <a:solidFill>
              <a:srgbClr val="222222"/>
            </a:solidFill>
            <a:prstDash val="solid"/>
            <a:round/>
            <a:headEnd len="sm" w="sm" type="none"/>
            <a:tailEnd len="sm" w="sm" type="none"/>
          </a:ln>
        </p:spPr>
      </p:pic>
      <p:sp>
        <p:nvSpPr>
          <p:cNvPr id="184" name="Google Shape;184;p28"/>
          <p:cNvSpPr/>
          <p:nvPr/>
        </p:nvSpPr>
        <p:spPr>
          <a:xfrm>
            <a:off x="304800" y="1085850"/>
            <a:ext cx="3657600" cy="3906600"/>
          </a:xfrm>
          <a:prstGeom prst="rect">
            <a:avLst/>
          </a:prstGeom>
          <a:noFill/>
          <a:ln>
            <a:noFill/>
          </a:ln>
        </p:spPr>
        <p:txBody>
          <a:bodyPr anchorCtr="0" anchor="t" bIns="45700" lIns="91425" spcFirstLastPara="1" rIns="91425" wrap="square" tIns="45700">
            <a:noAutofit/>
          </a:bodyPr>
          <a:lstStyle/>
          <a:p>
            <a:pPr indent="-330200" lvl="0" marL="342900" marR="0" rtl="0" algn="l">
              <a:spcBef>
                <a:spcPts val="0"/>
              </a:spcBef>
              <a:spcAft>
                <a:spcPts val="0"/>
              </a:spcAft>
              <a:buClr>
                <a:srgbClr val="222222"/>
              </a:buClr>
              <a:buSzPts val="1400"/>
              <a:buFont typeface="Open Sans"/>
              <a:buChar char="•"/>
            </a:pPr>
            <a:r>
              <a:rPr lang="en">
                <a:solidFill>
                  <a:srgbClr val="222222"/>
                </a:solidFill>
                <a:latin typeface="Open Sans"/>
                <a:ea typeface="Open Sans"/>
                <a:cs typeface="Open Sans"/>
                <a:sym typeface="Open Sans"/>
              </a:rPr>
              <a:t>The I-94 is a record of your legal entry into the US.</a:t>
            </a:r>
            <a:endParaRPr b="1">
              <a:solidFill>
                <a:srgbClr val="222222"/>
              </a:solidFill>
              <a:latin typeface="Open Sans"/>
              <a:ea typeface="Open Sans"/>
              <a:cs typeface="Open Sans"/>
              <a:sym typeface="Open Sans"/>
            </a:endParaRPr>
          </a:p>
          <a:p>
            <a:pPr indent="-330200" lvl="0" marL="342900" marR="0" rtl="0" algn="l">
              <a:spcBef>
                <a:spcPts val="0"/>
              </a:spcBef>
              <a:spcAft>
                <a:spcPts val="0"/>
              </a:spcAft>
              <a:buClr>
                <a:srgbClr val="222222"/>
              </a:buClr>
              <a:buSzPts val="1400"/>
              <a:buFont typeface="Open Sans"/>
              <a:buChar char="•"/>
            </a:pPr>
            <a:r>
              <a:rPr b="1" lang="en">
                <a:solidFill>
                  <a:srgbClr val="222222"/>
                </a:solidFill>
                <a:latin typeface="Open Sans"/>
                <a:ea typeface="Open Sans"/>
                <a:cs typeface="Open Sans"/>
                <a:sym typeface="Open Sans"/>
              </a:rPr>
              <a:t>Admit Until Date should say D/S (Duration of Status) </a:t>
            </a:r>
            <a:r>
              <a:rPr b="1" lang="en">
                <a:solidFill>
                  <a:schemeClr val="dk1"/>
                </a:solidFill>
                <a:latin typeface="Open Sans"/>
                <a:ea typeface="Open Sans"/>
                <a:cs typeface="Open Sans"/>
                <a:sym typeface="Open Sans"/>
              </a:rPr>
              <a:t>for all J-1 visitors entering before September 15, 2026. After that date, visitors will have a specific date listed (the program end date plus 30 days)</a:t>
            </a:r>
            <a:endParaRPr b="1">
              <a:solidFill>
                <a:schemeClr val="dk1"/>
              </a:solidFill>
              <a:latin typeface="Open Sans"/>
              <a:ea typeface="Open Sans"/>
              <a:cs typeface="Open Sans"/>
              <a:sym typeface="Open Sans"/>
            </a:endParaRPr>
          </a:p>
          <a:p>
            <a:pPr indent="-330200" lvl="0" marL="342900" marR="0" rtl="0" algn="l">
              <a:spcBef>
                <a:spcPts val="0"/>
              </a:spcBef>
              <a:spcAft>
                <a:spcPts val="0"/>
              </a:spcAft>
              <a:buClr>
                <a:srgbClr val="222222"/>
              </a:buClr>
              <a:buSzPts val="1400"/>
              <a:buFont typeface="Open Sans"/>
              <a:buChar char="•"/>
            </a:pPr>
            <a:r>
              <a:rPr lang="en">
                <a:solidFill>
                  <a:srgbClr val="222222"/>
                </a:solidFill>
                <a:latin typeface="Open Sans"/>
                <a:ea typeface="Open Sans"/>
                <a:cs typeface="Open Sans"/>
                <a:sym typeface="Open Sans"/>
              </a:rPr>
              <a:t>D/S means the end date on your original DS-2019 plus a </a:t>
            </a:r>
            <a:r>
              <a:rPr b="1" lang="en">
                <a:solidFill>
                  <a:srgbClr val="222222"/>
                </a:solidFill>
                <a:latin typeface="Open Sans"/>
                <a:ea typeface="Open Sans"/>
                <a:cs typeface="Open Sans"/>
                <a:sym typeface="Open Sans"/>
              </a:rPr>
              <a:t>30 day grace period.</a:t>
            </a:r>
            <a:endParaRPr>
              <a:solidFill>
                <a:srgbClr val="222222"/>
              </a:solidFill>
              <a:latin typeface="Open Sans"/>
              <a:ea typeface="Open Sans"/>
              <a:cs typeface="Open Sans"/>
              <a:sym typeface="Open Sans"/>
            </a:endParaRPr>
          </a:p>
          <a:p>
            <a:pPr indent="-330200" lvl="0" marL="342900" marR="0" rtl="0" algn="l">
              <a:spcBef>
                <a:spcPts val="0"/>
              </a:spcBef>
              <a:spcAft>
                <a:spcPts val="0"/>
              </a:spcAft>
              <a:buClr>
                <a:srgbClr val="222222"/>
              </a:buClr>
              <a:buSzPts val="1400"/>
              <a:buFont typeface="Century Gothic"/>
              <a:buChar char="•"/>
            </a:pPr>
            <a:r>
              <a:rPr lang="en">
                <a:solidFill>
                  <a:srgbClr val="222222"/>
                </a:solidFill>
                <a:latin typeface="Open Sans"/>
                <a:ea typeface="Open Sans"/>
                <a:cs typeface="Open Sans"/>
                <a:sym typeface="Open Sans"/>
              </a:rPr>
              <a:t>Check visa validity type. Class of Admission should be “</a:t>
            </a:r>
            <a:r>
              <a:rPr b="1" lang="en">
                <a:solidFill>
                  <a:srgbClr val="222222"/>
                </a:solidFill>
                <a:latin typeface="Open Sans"/>
                <a:ea typeface="Open Sans"/>
                <a:cs typeface="Open Sans"/>
                <a:sym typeface="Open Sans"/>
              </a:rPr>
              <a:t>J1</a:t>
            </a:r>
            <a:r>
              <a:rPr lang="en">
                <a:solidFill>
                  <a:srgbClr val="222222"/>
                </a:solidFill>
                <a:latin typeface="Open Sans"/>
                <a:ea typeface="Open Sans"/>
                <a:cs typeface="Open Sans"/>
                <a:sym typeface="Open Sans"/>
              </a:rPr>
              <a:t>” for scholars and “</a:t>
            </a:r>
            <a:r>
              <a:rPr b="1" lang="en">
                <a:solidFill>
                  <a:srgbClr val="222222"/>
                </a:solidFill>
                <a:latin typeface="Open Sans"/>
                <a:ea typeface="Open Sans"/>
                <a:cs typeface="Open Sans"/>
                <a:sym typeface="Open Sans"/>
              </a:rPr>
              <a:t>J2</a:t>
            </a:r>
            <a:r>
              <a:rPr lang="en">
                <a:solidFill>
                  <a:srgbClr val="222222"/>
                </a:solidFill>
                <a:latin typeface="Open Sans"/>
                <a:ea typeface="Open Sans"/>
                <a:cs typeface="Open Sans"/>
                <a:sym typeface="Open Sans"/>
              </a:rPr>
              <a:t>” for dependents.</a:t>
            </a:r>
            <a:endParaRPr>
              <a:solidFill>
                <a:srgbClr val="222222"/>
              </a:solidFill>
              <a:latin typeface="Open Sans"/>
              <a:ea typeface="Open Sans"/>
              <a:cs typeface="Open Sans"/>
              <a:sym typeface="Open Sans"/>
            </a:endParaRPr>
          </a:p>
          <a:p>
            <a:pPr indent="-330200" lvl="0" marL="342900" marR="0" rtl="0" algn="l">
              <a:spcBef>
                <a:spcPts val="0"/>
              </a:spcBef>
              <a:spcAft>
                <a:spcPts val="0"/>
              </a:spcAft>
              <a:buClr>
                <a:srgbClr val="222222"/>
              </a:buClr>
              <a:buSzPts val="1400"/>
              <a:buFont typeface="Open Sans"/>
              <a:buChar char="•"/>
            </a:pPr>
            <a:r>
              <a:rPr lang="en">
                <a:solidFill>
                  <a:srgbClr val="222222"/>
                </a:solidFill>
                <a:latin typeface="Open Sans"/>
                <a:ea typeface="Open Sans"/>
                <a:cs typeface="Open Sans"/>
                <a:sym typeface="Open Sans"/>
              </a:rPr>
              <a:t>Download/Print your I-94 every time you enter the US to make sure it’s correct and notify OIS if there are errors or the record is missing.</a:t>
            </a:r>
            <a:endParaRPr>
              <a:solidFill>
                <a:srgbClr val="222222"/>
              </a:solidFill>
              <a:latin typeface="Open Sans"/>
              <a:ea typeface="Open Sans"/>
              <a:cs typeface="Open Sans"/>
              <a:sym typeface="Open Sans"/>
            </a:endParaRPr>
          </a:p>
        </p:txBody>
      </p:sp>
      <p:sp>
        <p:nvSpPr>
          <p:cNvPr id="185" name="Google Shape;185;p28"/>
          <p:cNvSpPr txBox="1"/>
          <p:nvPr/>
        </p:nvSpPr>
        <p:spPr>
          <a:xfrm>
            <a:off x="5754225" y="4090350"/>
            <a:ext cx="381000" cy="2076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202B50"/>
                </a:solidFill>
                <a:latin typeface="Times New Roman"/>
                <a:ea typeface="Times New Roman"/>
                <a:cs typeface="Times New Roman"/>
                <a:sym typeface="Times New Roman"/>
              </a:rPr>
              <a:t>J1</a:t>
            </a:r>
            <a:endParaRPr b="1" sz="1200">
              <a:solidFill>
                <a:srgbClr val="202B50"/>
              </a:solidFill>
              <a:latin typeface="Times New Roman"/>
              <a:ea typeface="Times New Roman"/>
              <a:cs typeface="Times New Roman"/>
              <a:sym typeface="Times New Roman"/>
            </a:endParaRPr>
          </a:p>
        </p:txBody>
      </p:sp>
      <p:sp>
        <p:nvSpPr>
          <p:cNvPr id="186" name="Google Shape;186;p28"/>
          <p:cNvSpPr txBox="1"/>
          <p:nvPr/>
        </p:nvSpPr>
        <p:spPr>
          <a:xfrm>
            <a:off x="6054872" y="2392570"/>
            <a:ext cx="1152900" cy="2076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202B50"/>
                </a:solidFill>
                <a:latin typeface="Times New Roman"/>
                <a:ea typeface="Times New Roman"/>
                <a:cs typeface="Times New Roman"/>
                <a:sym typeface="Times New Roman"/>
              </a:rPr>
              <a:t>D/S</a:t>
            </a:r>
            <a:endParaRPr b="1" sz="1200">
              <a:solidFill>
                <a:srgbClr val="202B50"/>
              </a:solidFill>
              <a:latin typeface="Times New Roman"/>
              <a:ea typeface="Times New Roman"/>
              <a:cs typeface="Times New Roman"/>
              <a:sym typeface="Times New Roman"/>
            </a:endParaRPr>
          </a:p>
        </p:txBody>
      </p:sp>
      <p:sp>
        <p:nvSpPr>
          <p:cNvPr id="187" name="Google Shape;187;p28"/>
          <p:cNvSpPr txBox="1"/>
          <p:nvPr/>
        </p:nvSpPr>
        <p:spPr>
          <a:xfrm>
            <a:off x="5754225" y="2961406"/>
            <a:ext cx="961500" cy="1962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100">
                <a:solidFill>
                  <a:srgbClr val="202B50"/>
                </a:solidFill>
                <a:latin typeface="Times New Roman"/>
                <a:ea typeface="Times New Roman"/>
                <a:cs typeface="Times New Roman"/>
                <a:sym typeface="Times New Roman"/>
              </a:rPr>
              <a:t>Traveler</a:t>
            </a:r>
            <a:endParaRPr b="1" sz="1100">
              <a:solidFill>
                <a:srgbClr val="202B50"/>
              </a:solidFill>
              <a:latin typeface="Times New Roman"/>
              <a:ea typeface="Times New Roman"/>
              <a:cs typeface="Times New Roman"/>
              <a:sym typeface="Times New Roman"/>
            </a:endParaRPr>
          </a:p>
        </p:txBody>
      </p:sp>
      <p:sp>
        <p:nvSpPr>
          <p:cNvPr id="188" name="Google Shape;188;p28"/>
          <p:cNvSpPr txBox="1"/>
          <p:nvPr/>
        </p:nvSpPr>
        <p:spPr>
          <a:xfrm>
            <a:off x="5820300" y="3157605"/>
            <a:ext cx="961500" cy="1962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100">
                <a:solidFill>
                  <a:srgbClr val="202B50"/>
                </a:solidFill>
                <a:latin typeface="Times New Roman"/>
                <a:ea typeface="Times New Roman"/>
                <a:cs typeface="Times New Roman"/>
                <a:sym typeface="Times New Roman"/>
              </a:rPr>
              <a:t>Happy</a:t>
            </a:r>
            <a:endParaRPr b="1" sz="1100">
              <a:solidFill>
                <a:srgbClr val="202B50"/>
              </a:solidFill>
              <a:latin typeface="Times New Roman"/>
              <a:ea typeface="Times New Roman"/>
              <a:cs typeface="Times New Roman"/>
              <a:sym typeface="Times New Roman"/>
            </a:endParaRPr>
          </a:p>
        </p:txBody>
      </p:sp>
      <p:sp>
        <p:nvSpPr>
          <p:cNvPr id="189" name="Google Shape;189;p28"/>
          <p:cNvSpPr/>
          <p:nvPr/>
        </p:nvSpPr>
        <p:spPr>
          <a:xfrm>
            <a:off x="6110550" y="2368119"/>
            <a:ext cx="381000" cy="256500"/>
          </a:xfrm>
          <a:prstGeom prst="ellipse">
            <a:avLst/>
          </a:prstGeom>
          <a:noFill/>
          <a:ln cap="flat" cmpd="sng" w="38100">
            <a:solidFill>
              <a:srgbClr val="22222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190" name="Google Shape;190;p28"/>
          <p:cNvSpPr/>
          <p:nvPr/>
        </p:nvSpPr>
        <p:spPr>
          <a:xfrm>
            <a:off x="5754225" y="4090357"/>
            <a:ext cx="381000" cy="256500"/>
          </a:xfrm>
          <a:prstGeom prst="ellipse">
            <a:avLst/>
          </a:prstGeom>
          <a:noFill/>
          <a:ln cap="flat" cmpd="sng" w="38100">
            <a:solidFill>
              <a:srgbClr val="22222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191" name="Google Shape;191;p28"/>
          <p:cNvSpPr/>
          <p:nvPr/>
        </p:nvSpPr>
        <p:spPr>
          <a:xfrm>
            <a:off x="5869950" y="3386825"/>
            <a:ext cx="576000" cy="670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 name="Google Shape;192;p28"/>
          <p:cNvSpPr/>
          <p:nvPr/>
        </p:nvSpPr>
        <p:spPr>
          <a:xfrm rot="5400000">
            <a:off x="6320591" y="1856350"/>
            <a:ext cx="270600" cy="670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9"/>
          <p:cNvSpPr txBox="1"/>
          <p:nvPr>
            <p:ph type="title"/>
          </p:nvPr>
        </p:nvSpPr>
        <p:spPr>
          <a:xfrm>
            <a:off x="983975" y="429450"/>
            <a:ext cx="7734000" cy="626100"/>
          </a:xfrm>
          <a:prstGeom prst="rect">
            <a:avLst/>
          </a:prstGeom>
        </p:spPr>
        <p:txBody>
          <a:bodyPr anchorCtr="0" anchor="t" bIns="101575" lIns="101575" spcFirstLastPara="1" rIns="101575" wrap="square" tIns="101575">
            <a:noAutofit/>
          </a:bodyPr>
          <a:lstStyle/>
          <a:p>
            <a:pPr indent="0" lvl="0" marL="0" rtl="0" algn="ctr">
              <a:spcBef>
                <a:spcPts val="0"/>
              </a:spcBef>
              <a:spcAft>
                <a:spcPts val="0"/>
              </a:spcAft>
              <a:buNone/>
            </a:pPr>
            <a:r>
              <a:rPr lang="en">
                <a:solidFill>
                  <a:srgbClr val="222222"/>
                </a:solidFill>
                <a:latin typeface="Open Sans"/>
                <a:ea typeface="Open Sans"/>
                <a:cs typeface="Open Sans"/>
                <a:sym typeface="Open Sans"/>
              </a:rPr>
              <a:t>Requirement to Carry Immigration Docs</a:t>
            </a:r>
            <a:endParaRPr>
              <a:solidFill>
                <a:srgbClr val="222222"/>
              </a:solidFill>
              <a:latin typeface="Open Sans"/>
              <a:ea typeface="Open Sans"/>
              <a:cs typeface="Open Sans"/>
              <a:sym typeface="Open Sans"/>
            </a:endParaRPr>
          </a:p>
        </p:txBody>
      </p:sp>
      <p:sp>
        <p:nvSpPr>
          <p:cNvPr id="199" name="Google Shape;199;p29"/>
          <p:cNvSpPr txBox="1"/>
          <p:nvPr>
            <p:ph idx="1" type="body"/>
          </p:nvPr>
        </p:nvSpPr>
        <p:spPr>
          <a:xfrm>
            <a:off x="926825" y="1683363"/>
            <a:ext cx="7848300" cy="3416400"/>
          </a:xfrm>
          <a:prstGeom prst="rect">
            <a:avLst/>
          </a:prstGeom>
        </p:spPr>
        <p:txBody>
          <a:bodyPr anchorCtr="0" anchor="t" bIns="101575" lIns="101575" spcFirstLastPara="1" rIns="101575" wrap="square" tIns="101575">
            <a:noAutofit/>
          </a:bodyPr>
          <a:lstStyle/>
          <a:p>
            <a:pPr indent="-228600" lvl="0" marL="457200" rtl="0" algn="l">
              <a:lnSpc>
                <a:spcPct val="115000"/>
              </a:lnSpc>
              <a:spcBef>
                <a:spcPts val="300"/>
              </a:spcBef>
              <a:spcAft>
                <a:spcPts val="0"/>
              </a:spcAft>
              <a:buClr>
                <a:srgbClr val="222222"/>
              </a:buClr>
              <a:buSzPts val="1700"/>
              <a:buFont typeface="Open Sans"/>
              <a:buNone/>
            </a:pPr>
            <a:r>
              <a:rPr lang="en" sz="1700">
                <a:solidFill>
                  <a:srgbClr val="222222"/>
                </a:solidFill>
                <a:highlight>
                  <a:schemeClr val="lt1"/>
                </a:highlight>
                <a:latin typeface="Open Sans"/>
                <a:ea typeface="Open Sans"/>
                <a:cs typeface="Open Sans"/>
                <a:sym typeface="Open Sans"/>
              </a:rPr>
              <a:t>We recommend making a small copy of the documents listed below to carry in your wallet or bag, as well as having digital copies on your phone. When traveling outside of the Raleigh area or when flying domestically, we recommend that you carry your original documents.</a:t>
            </a:r>
            <a:endParaRPr sz="1700">
              <a:solidFill>
                <a:srgbClr val="222222"/>
              </a:solidFill>
              <a:highlight>
                <a:schemeClr val="lt1"/>
              </a:highlight>
              <a:latin typeface="Open Sans"/>
              <a:ea typeface="Open Sans"/>
              <a:cs typeface="Open Sans"/>
              <a:sym typeface="Open Sans"/>
            </a:endParaRPr>
          </a:p>
          <a:p>
            <a:pPr indent="-228600" lvl="0" marL="457200" rtl="0" algn="l">
              <a:lnSpc>
                <a:spcPct val="115000"/>
              </a:lnSpc>
              <a:spcBef>
                <a:spcPts val="0"/>
              </a:spcBef>
              <a:spcAft>
                <a:spcPts val="0"/>
              </a:spcAft>
              <a:buClr>
                <a:srgbClr val="222222"/>
              </a:buClr>
              <a:buSzPts val="1700"/>
              <a:buFont typeface="Open Sans"/>
              <a:buNone/>
            </a:pPr>
            <a:r>
              <a:t/>
            </a:r>
            <a:endParaRPr sz="1700">
              <a:solidFill>
                <a:srgbClr val="222222"/>
              </a:solidFill>
              <a:highlight>
                <a:schemeClr val="lt1"/>
              </a:highlight>
              <a:latin typeface="Open Sans"/>
              <a:ea typeface="Open Sans"/>
              <a:cs typeface="Open Sans"/>
              <a:sym typeface="Open Sans"/>
            </a:endParaRPr>
          </a:p>
          <a:p>
            <a:pPr indent="-336550" lvl="0" marL="457200" rtl="0" algn="l">
              <a:lnSpc>
                <a:spcPct val="115000"/>
              </a:lnSpc>
              <a:spcBef>
                <a:spcPts val="0"/>
              </a:spcBef>
              <a:spcAft>
                <a:spcPts val="0"/>
              </a:spcAft>
              <a:buClr>
                <a:srgbClr val="222222"/>
              </a:buClr>
              <a:buSzPts val="1700"/>
              <a:buFont typeface="Open Sans"/>
              <a:buChar char="●"/>
            </a:pPr>
            <a:r>
              <a:rPr lang="en" sz="1700">
                <a:solidFill>
                  <a:srgbClr val="222222"/>
                </a:solidFill>
                <a:highlight>
                  <a:schemeClr val="lt1"/>
                </a:highlight>
                <a:latin typeface="Open Sans"/>
                <a:ea typeface="Open Sans"/>
                <a:cs typeface="Open Sans"/>
                <a:sym typeface="Open Sans"/>
              </a:rPr>
              <a:t>I-94</a:t>
            </a:r>
            <a:endParaRPr sz="1700">
              <a:solidFill>
                <a:srgbClr val="222222"/>
              </a:solidFill>
              <a:highlight>
                <a:schemeClr val="lt1"/>
              </a:highlight>
              <a:latin typeface="Open Sans"/>
              <a:ea typeface="Open Sans"/>
              <a:cs typeface="Open Sans"/>
              <a:sym typeface="Open Sans"/>
            </a:endParaRPr>
          </a:p>
          <a:p>
            <a:pPr indent="-361950" lvl="1" marL="1016000" rtl="0" algn="l">
              <a:lnSpc>
                <a:spcPct val="115000"/>
              </a:lnSpc>
              <a:spcBef>
                <a:spcPts val="0"/>
              </a:spcBef>
              <a:spcAft>
                <a:spcPts val="0"/>
              </a:spcAft>
              <a:buClr>
                <a:srgbClr val="222222"/>
              </a:buClr>
              <a:buSzPts val="1700"/>
              <a:buFont typeface="Open Sans"/>
              <a:buChar char="○"/>
            </a:pPr>
            <a:r>
              <a:rPr lang="en" sz="1700">
                <a:solidFill>
                  <a:srgbClr val="222222"/>
                </a:solidFill>
                <a:highlight>
                  <a:schemeClr val="lt1"/>
                </a:highlight>
                <a:latin typeface="Open Sans"/>
                <a:ea typeface="Open Sans"/>
                <a:cs typeface="Open Sans"/>
                <a:sym typeface="Open Sans"/>
              </a:rPr>
              <a:t>This is your primary evidence of status in the US </a:t>
            </a:r>
            <a:endParaRPr sz="1700">
              <a:solidFill>
                <a:srgbClr val="222222"/>
              </a:solidFill>
              <a:highlight>
                <a:schemeClr val="lt1"/>
              </a:highlight>
              <a:latin typeface="Open Sans"/>
              <a:ea typeface="Open Sans"/>
              <a:cs typeface="Open Sans"/>
              <a:sym typeface="Open Sans"/>
            </a:endParaRPr>
          </a:p>
          <a:p>
            <a:pPr indent="-336550" lvl="0" marL="457200" rtl="0" algn="l">
              <a:lnSpc>
                <a:spcPct val="115000"/>
              </a:lnSpc>
              <a:spcBef>
                <a:spcPts val="0"/>
              </a:spcBef>
              <a:spcAft>
                <a:spcPts val="0"/>
              </a:spcAft>
              <a:buClr>
                <a:srgbClr val="222222"/>
              </a:buClr>
              <a:buSzPts val="1700"/>
              <a:buFont typeface="Open Sans"/>
              <a:buChar char="●"/>
            </a:pPr>
            <a:r>
              <a:rPr lang="en" sz="1700">
                <a:solidFill>
                  <a:srgbClr val="222222"/>
                </a:solidFill>
                <a:highlight>
                  <a:schemeClr val="lt1"/>
                </a:highlight>
                <a:latin typeface="Open Sans"/>
                <a:ea typeface="Open Sans"/>
                <a:cs typeface="Open Sans"/>
                <a:sym typeface="Open Sans"/>
              </a:rPr>
              <a:t>Most recent DS-2019 </a:t>
            </a:r>
            <a:endParaRPr sz="1700">
              <a:solidFill>
                <a:srgbClr val="222222"/>
              </a:solidFill>
              <a:highlight>
                <a:schemeClr val="lt1"/>
              </a:highlight>
              <a:latin typeface="Open Sans"/>
              <a:ea typeface="Open Sans"/>
              <a:cs typeface="Open Sans"/>
              <a:sym typeface="Open Sans"/>
            </a:endParaRPr>
          </a:p>
          <a:p>
            <a:pPr indent="-336550" lvl="0" marL="457200" rtl="0" algn="l">
              <a:lnSpc>
                <a:spcPct val="115000"/>
              </a:lnSpc>
              <a:spcBef>
                <a:spcPts val="0"/>
              </a:spcBef>
              <a:spcAft>
                <a:spcPts val="0"/>
              </a:spcAft>
              <a:buClr>
                <a:srgbClr val="222222"/>
              </a:buClr>
              <a:buSzPts val="1700"/>
              <a:buFont typeface="Open Sans"/>
              <a:buChar char="●"/>
            </a:pPr>
            <a:r>
              <a:rPr lang="en" sz="1700">
                <a:solidFill>
                  <a:srgbClr val="222222"/>
                </a:solidFill>
                <a:highlight>
                  <a:schemeClr val="lt1"/>
                </a:highlight>
                <a:latin typeface="Open Sans"/>
                <a:ea typeface="Open Sans"/>
                <a:cs typeface="Open Sans"/>
                <a:sym typeface="Open Sans"/>
              </a:rPr>
              <a:t>Passport</a:t>
            </a:r>
            <a:endParaRPr>
              <a:solidFill>
                <a:srgbClr val="222222"/>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0"/>
          <p:cNvSpPr txBox="1"/>
          <p:nvPr>
            <p:ph type="title"/>
          </p:nvPr>
        </p:nvSpPr>
        <p:spPr>
          <a:xfrm>
            <a:off x="1762650" y="526388"/>
            <a:ext cx="5618700" cy="4090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400" u="none" cap="none" strike="noStrike">
                <a:latin typeface="Open Sans"/>
                <a:ea typeface="Open Sans"/>
                <a:cs typeface="Open Sans"/>
                <a:sym typeface="Open Sans"/>
              </a:rPr>
              <a:t>Maintaining Status</a:t>
            </a:r>
            <a:endParaRPr i="0" sz="4400" u="none" cap="none" strike="noStrike">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1"/>
          <p:cNvSpPr txBox="1"/>
          <p:nvPr>
            <p:ph type="title"/>
          </p:nvPr>
        </p:nvSpPr>
        <p:spPr>
          <a:xfrm>
            <a:off x="457200" y="459150"/>
            <a:ext cx="8229600" cy="673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400" u="none" cap="none" strike="noStrike">
                <a:solidFill>
                  <a:srgbClr val="222222"/>
                </a:solidFill>
                <a:latin typeface="Open Sans"/>
                <a:ea typeface="Open Sans"/>
                <a:cs typeface="Open Sans"/>
                <a:sym typeface="Open Sans"/>
              </a:rPr>
              <a:t>Maintaining Your Status</a:t>
            </a:r>
            <a:endParaRPr i="0" sz="4400" u="none" cap="none" strike="noStrike">
              <a:solidFill>
                <a:srgbClr val="222222"/>
              </a:solidFill>
              <a:latin typeface="Open Sans"/>
              <a:ea typeface="Open Sans"/>
              <a:cs typeface="Open Sans"/>
              <a:sym typeface="Open Sans"/>
            </a:endParaRPr>
          </a:p>
        </p:txBody>
      </p:sp>
      <p:sp>
        <p:nvSpPr>
          <p:cNvPr id="210" name="Google Shape;210;p31"/>
          <p:cNvSpPr txBox="1"/>
          <p:nvPr>
            <p:ph idx="1" type="body"/>
          </p:nvPr>
        </p:nvSpPr>
        <p:spPr>
          <a:xfrm>
            <a:off x="263400" y="1066969"/>
            <a:ext cx="8617200" cy="3725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rgbClr val="222222"/>
              </a:solidFill>
              <a:latin typeface="Open Sans"/>
              <a:ea typeface="Open Sans"/>
              <a:cs typeface="Open Sans"/>
              <a:sym typeface="Open Sans"/>
            </a:endParaRPr>
          </a:p>
          <a:p>
            <a:pPr indent="0" lvl="0" marL="0" marR="0" rtl="0" algn="ctr">
              <a:spcBef>
                <a:spcPts val="0"/>
              </a:spcBef>
              <a:spcAft>
                <a:spcPts val="0"/>
              </a:spcAft>
              <a:buClr>
                <a:schemeClr val="dk1"/>
              </a:buClr>
              <a:buSzPts val="1800"/>
              <a:buFont typeface="Arial"/>
              <a:buNone/>
            </a:pPr>
            <a:r>
              <a:rPr i="0" lang="en" sz="1800" u="none" cap="none" strike="noStrike">
                <a:solidFill>
                  <a:srgbClr val="222222"/>
                </a:solidFill>
                <a:latin typeface="Open Sans"/>
                <a:ea typeface="Open Sans"/>
                <a:cs typeface="Open Sans"/>
                <a:sym typeface="Open Sans"/>
              </a:rPr>
              <a:t>It is your responsibility to maintain your status. </a:t>
            </a:r>
            <a:endParaRPr i="0" sz="1800" u="none" cap="none" strike="noStrike">
              <a:solidFill>
                <a:srgbClr val="222222"/>
              </a:solidFill>
              <a:latin typeface="Open Sans"/>
              <a:ea typeface="Open Sans"/>
              <a:cs typeface="Open Sans"/>
              <a:sym typeface="Open Sans"/>
            </a:endParaRPr>
          </a:p>
          <a:p>
            <a:pPr indent="0" lvl="0" marL="0" marR="0" rtl="0" algn="ctr">
              <a:spcBef>
                <a:spcPts val="0"/>
              </a:spcBef>
              <a:spcAft>
                <a:spcPts val="0"/>
              </a:spcAft>
              <a:buClr>
                <a:schemeClr val="dk1"/>
              </a:buClr>
              <a:buSzPts val="1800"/>
              <a:buFont typeface="Arial"/>
              <a:buNone/>
            </a:pPr>
            <a:r>
              <a:rPr i="0" lang="en" sz="1800" u="none" cap="none" strike="noStrike">
                <a:solidFill>
                  <a:srgbClr val="222222"/>
                </a:solidFill>
                <a:latin typeface="Open Sans"/>
                <a:ea typeface="Open Sans"/>
                <a:cs typeface="Open Sans"/>
                <a:sym typeface="Open Sans"/>
              </a:rPr>
              <a:t>There are serious consequences for violating your status. </a:t>
            </a:r>
            <a:endParaRPr i="0" sz="1800" u="none" cap="none" strike="noStrike">
              <a:solidFill>
                <a:srgbClr val="222222"/>
              </a:solidFill>
              <a:latin typeface="Open Sans"/>
              <a:ea typeface="Open Sans"/>
              <a:cs typeface="Open Sans"/>
              <a:sym typeface="Open Sans"/>
            </a:endParaRPr>
          </a:p>
          <a:p>
            <a:pPr indent="0" lvl="0" marL="0" marR="0" rtl="0" algn="ctr">
              <a:spcBef>
                <a:spcPts val="0"/>
              </a:spcBef>
              <a:spcAft>
                <a:spcPts val="0"/>
              </a:spcAft>
              <a:buClr>
                <a:schemeClr val="dk1"/>
              </a:buClr>
              <a:buSzPts val="1800"/>
              <a:buFont typeface="Arial"/>
              <a:buNone/>
            </a:pPr>
            <a:r>
              <a:rPr i="0" lang="en" sz="1800" u="none" cap="none" strike="noStrike">
                <a:solidFill>
                  <a:srgbClr val="222222"/>
                </a:solidFill>
                <a:latin typeface="Open Sans"/>
                <a:ea typeface="Open Sans"/>
                <a:cs typeface="Open Sans"/>
                <a:sym typeface="Open Sans"/>
              </a:rPr>
              <a:t>To maintain your status, you must:</a:t>
            </a:r>
            <a:endParaRPr i="0" sz="1800" u="none" cap="none" strike="noStrike">
              <a:solidFill>
                <a:srgbClr val="222222"/>
              </a:solidFill>
              <a:latin typeface="Open Sans"/>
              <a:ea typeface="Open Sans"/>
              <a:cs typeface="Open Sans"/>
              <a:sym typeface="Open Sans"/>
            </a:endParaRPr>
          </a:p>
          <a:p>
            <a:pPr indent="0" lvl="0" marL="0" marR="0" rtl="0" algn="ctr">
              <a:spcBef>
                <a:spcPts val="0"/>
              </a:spcBef>
              <a:spcAft>
                <a:spcPts val="0"/>
              </a:spcAft>
              <a:buClr>
                <a:schemeClr val="dk1"/>
              </a:buClr>
              <a:buSzPts val="1800"/>
              <a:buFont typeface="Arial"/>
              <a:buNone/>
            </a:pPr>
            <a:r>
              <a:t/>
            </a:r>
            <a:endParaRPr sz="1800">
              <a:solidFill>
                <a:srgbClr val="222222"/>
              </a:solidFill>
              <a:latin typeface="Open Sans"/>
              <a:ea typeface="Open Sans"/>
              <a:cs typeface="Open Sans"/>
              <a:sym typeface="Open Sans"/>
            </a:endParaRPr>
          </a:p>
          <a:p>
            <a:pPr indent="0" lvl="0" marL="0" marR="0" rtl="0" algn="l">
              <a:spcBef>
                <a:spcPts val="340"/>
              </a:spcBef>
              <a:spcAft>
                <a:spcPts val="0"/>
              </a:spcAft>
              <a:buNone/>
            </a:pPr>
            <a:r>
              <a:t/>
            </a:r>
            <a:endParaRPr sz="1700">
              <a:solidFill>
                <a:srgbClr val="222222"/>
              </a:solidFill>
              <a:latin typeface="Open Sans"/>
              <a:ea typeface="Open Sans"/>
              <a:cs typeface="Open Sans"/>
              <a:sym typeface="Open Sans"/>
            </a:endParaRPr>
          </a:p>
          <a:p>
            <a:pPr indent="-215900" lvl="0" marL="342900" marR="0" rtl="0" algn="l">
              <a:spcBef>
                <a:spcPts val="400"/>
              </a:spcBef>
              <a:spcAft>
                <a:spcPts val="0"/>
              </a:spcAft>
              <a:buClr>
                <a:schemeClr val="dk1"/>
              </a:buClr>
              <a:buSzPts val="2000"/>
              <a:buFont typeface="Arial"/>
              <a:buNone/>
            </a:pPr>
            <a:r>
              <a:t/>
            </a:r>
            <a:endParaRPr i="0" sz="2000" u="none" cap="none" strike="noStrike">
              <a:solidFill>
                <a:schemeClr val="dk1"/>
              </a:solidFill>
              <a:latin typeface="Open Sans"/>
              <a:ea typeface="Open Sans"/>
              <a:cs typeface="Open Sans"/>
              <a:sym typeface="Open Sans"/>
            </a:endParaRPr>
          </a:p>
        </p:txBody>
      </p:sp>
      <p:graphicFrame>
        <p:nvGraphicFramePr>
          <p:cNvPr id="211" name="Google Shape;211;p31"/>
          <p:cNvGraphicFramePr/>
          <p:nvPr/>
        </p:nvGraphicFramePr>
        <p:xfrm>
          <a:off x="343775" y="2486427"/>
          <a:ext cx="3000000" cy="3000000"/>
        </p:xfrm>
        <a:graphic>
          <a:graphicData uri="http://schemas.openxmlformats.org/drawingml/2006/table">
            <a:tbl>
              <a:tblPr>
                <a:noFill/>
                <a:tableStyleId>{CC5DE0CD-C9FB-477C-A76F-C571BA846A06}</a:tableStyleId>
              </a:tblPr>
              <a:tblGrid>
                <a:gridCol w="4043225"/>
                <a:gridCol w="4413200"/>
              </a:tblGrid>
              <a:tr h="446900">
                <a:tc>
                  <a:txBody>
                    <a:bodyPr/>
                    <a:lstStyle/>
                    <a:p>
                      <a:pPr indent="0" lvl="0" marL="0" rtl="0" algn="l">
                        <a:spcBef>
                          <a:spcPts val="255"/>
                        </a:spcBef>
                        <a:spcAft>
                          <a:spcPts val="0"/>
                        </a:spcAft>
                        <a:buNone/>
                      </a:pPr>
                      <a:r>
                        <a:rPr lang="en" sz="1050">
                          <a:latin typeface="Open Sans"/>
                          <a:ea typeface="Open Sans"/>
                          <a:cs typeface="Open Sans"/>
                          <a:sym typeface="Open Sans"/>
                        </a:rPr>
                        <a:t>Keep passport valid at all times.</a:t>
                      </a:r>
                      <a:endParaRPr sz="1050">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255"/>
                        </a:spcBef>
                        <a:spcAft>
                          <a:spcPts val="0"/>
                        </a:spcAft>
                        <a:buNone/>
                      </a:pPr>
                      <a:r>
                        <a:rPr lang="en" sz="1050">
                          <a:latin typeface="Open Sans"/>
                          <a:ea typeface="Open Sans"/>
                          <a:cs typeface="Open Sans"/>
                          <a:sym typeface="Open Sans"/>
                        </a:rPr>
                        <a:t>Only participate in authorized activities for your J-1 program as specified on your most recently issued DS-2019.</a:t>
                      </a:r>
                      <a:endParaRPr sz="1050">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285750">
                <a:tc>
                  <a:txBody>
                    <a:bodyPr/>
                    <a:lstStyle/>
                    <a:p>
                      <a:pPr indent="0" lvl="0" marL="0" rtl="0" algn="l">
                        <a:spcBef>
                          <a:spcPts val="255"/>
                        </a:spcBef>
                        <a:spcAft>
                          <a:spcPts val="0"/>
                        </a:spcAft>
                        <a:buNone/>
                      </a:pPr>
                      <a:r>
                        <a:rPr lang="en" sz="1050">
                          <a:latin typeface="Open Sans"/>
                          <a:ea typeface="Open Sans"/>
                          <a:cs typeface="Open Sans"/>
                          <a:sym typeface="Open Sans"/>
                        </a:rPr>
                        <a:t>Have an in-person, on-campus component to your program.</a:t>
                      </a:r>
                      <a:endParaRPr sz="1050">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255"/>
                        </a:spcBef>
                        <a:spcAft>
                          <a:spcPts val="0"/>
                        </a:spcAft>
                        <a:buNone/>
                      </a:pPr>
                      <a:r>
                        <a:rPr lang="en" sz="1050">
                          <a:latin typeface="Open Sans"/>
                          <a:ea typeface="Open Sans"/>
                          <a:cs typeface="Open Sans"/>
                          <a:sym typeface="Open Sans"/>
                        </a:rPr>
                        <a:t>Notify OIS of anticipated programmatic changes and wait for OIS approval to make changes effective.</a:t>
                      </a:r>
                      <a:endParaRPr sz="1050">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285750">
                <a:tc>
                  <a:txBody>
                    <a:bodyPr/>
                    <a:lstStyle/>
                    <a:p>
                      <a:pPr indent="0" lvl="0" marL="0" rtl="0" algn="l">
                        <a:spcBef>
                          <a:spcPts val="255"/>
                        </a:spcBef>
                        <a:spcAft>
                          <a:spcPts val="0"/>
                        </a:spcAft>
                        <a:buNone/>
                      </a:pPr>
                      <a:r>
                        <a:rPr lang="en" sz="1050">
                          <a:latin typeface="Open Sans"/>
                          <a:ea typeface="Open Sans"/>
                          <a:cs typeface="Open Sans"/>
                          <a:sym typeface="Open Sans"/>
                        </a:rPr>
                        <a:t>Depart by the end of the grace period which is 30 days after the DS-2019 end date. If you have a specific I-94 end date, you must depart by that date. </a:t>
                      </a:r>
                      <a:endParaRPr sz="1050">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255"/>
                        </a:spcBef>
                        <a:spcAft>
                          <a:spcPts val="0"/>
                        </a:spcAft>
                        <a:buNone/>
                      </a:pPr>
                      <a:r>
                        <a:rPr lang="en" sz="1050">
                          <a:latin typeface="Open Sans"/>
                          <a:ea typeface="Open Sans"/>
                          <a:cs typeface="Open Sans"/>
                          <a:sym typeface="Open Sans"/>
                        </a:rPr>
                        <a:t>Maintain required health insurance for yourself and J-2 dependents for the entire length of your DS-2019.</a:t>
                      </a:r>
                      <a:endParaRPr sz="1050">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285750">
                <a:tc>
                  <a:txBody>
                    <a:bodyPr/>
                    <a:lstStyle/>
                    <a:p>
                      <a:pPr indent="0" lvl="0" marL="0" rtl="0" algn="l">
                        <a:spcBef>
                          <a:spcPts val="255"/>
                        </a:spcBef>
                        <a:spcAft>
                          <a:spcPts val="0"/>
                        </a:spcAft>
                        <a:buNone/>
                      </a:pPr>
                      <a:r>
                        <a:rPr lang="en" sz="1050">
                          <a:latin typeface="Open Sans"/>
                          <a:ea typeface="Open Sans"/>
                          <a:cs typeface="Open Sans"/>
                          <a:sym typeface="Open Sans"/>
                        </a:rPr>
                        <a:t>Update OIS with your new address within 10 days of moving.</a:t>
                      </a:r>
                      <a:endParaRPr sz="1050">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255"/>
                        </a:spcBef>
                        <a:spcAft>
                          <a:spcPts val="0"/>
                        </a:spcAft>
                        <a:buNone/>
                      </a:pPr>
                      <a:r>
                        <a:rPr lang="en" sz="1050">
                          <a:latin typeface="Open Sans"/>
                          <a:ea typeface="Open Sans"/>
                          <a:cs typeface="Open Sans"/>
                          <a:sym typeface="Open Sans"/>
                        </a:rPr>
                        <a:t>Maintain full-time active engagement in J-1 program during your J-1 program dates.</a:t>
                      </a:r>
                      <a:endParaRPr sz="1050">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285750">
                <a:tc gridSpan="2">
                  <a:txBody>
                    <a:bodyPr/>
                    <a:lstStyle/>
                    <a:p>
                      <a:pPr indent="0" lvl="0" marL="0" rtl="0" algn="ctr">
                        <a:spcBef>
                          <a:spcPts val="255"/>
                        </a:spcBef>
                        <a:spcAft>
                          <a:spcPts val="0"/>
                        </a:spcAft>
                        <a:buNone/>
                      </a:pPr>
                      <a:r>
                        <a:rPr lang="en" sz="1050">
                          <a:latin typeface="Open Sans"/>
                          <a:ea typeface="Open Sans"/>
                          <a:cs typeface="Open Sans"/>
                          <a:sym typeface="Open Sans"/>
                        </a:rPr>
                        <a:t>Do not engage in any unauthorized employment.</a:t>
                      </a:r>
                      <a:endParaRPr sz="1050">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hMerge="1"/>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2"/>
          <p:cNvSpPr txBox="1"/>
          <p:nvPr>
            <p:ph type="title"/>
          </p:nvPr>
        </p:nvSpPr>
        <p:spPr>
          <a:xfrm>
            <a:off x="438300" y="87600"/>
            <a:ext cx="82296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 sz="2800" u="none" cap="none" strike="noStrike">
                <a:solidFill>
                  <a:srgbClr val="222222"/>
                </a:solidFill>
                <a:latin typeface="Open Sans"/>
                <a:ea typeface="Open Sans"/>
                <a:cs typeface="Open Sans"/>
                <a:sym typeface="Open Sans"/>
              </a:rPr>
              <a:t>Maintaining Status: </a:t>
            </a:r>
            <a:r>
              <a:rPr i="0" lang="en" sz="2800" u="none" cap="none" strike="noStrike">
                <a:solidFill>
                  <a:srgbClr val="222222"/>
                </a:solidFill>
                <a:latin typeface="Open Sans"/>
                <a:ea typeface="Open Sans"/>
                <a:cs typeface="Open Sans"/>
                <a:sym typeface="Open Sans"/>
              </a:rPr>
              <a:t>Authorized Activities</a:t>
            </a:r>
            <a:endParaRPr i="0" sz="2800" u="none" cap="none" strike="noStrike">
              <a:solidFill>
                <a:srgbClr val="222222"/>
              </a:solidFill>
              <a:latin typeface="Open Sans"/>
              <a:ea typeface="Open Sans"/>
              <a:cs typeface="Open Sans"/>
              <a:sym typeface="Open Sans"/>
            </a:endParaRPr>
          </a:p>
        </p:txBody>
      </p:sp>
      <p:graphicFrame>
        <p:nvGraphicFramePr>
          <p:cNvPr id="217" name="Google Shape;217;p32"/>
          <p:cNvGraphicFramePr/>
          <p:nvPr/>
        </p:nvGraphicFramePr>
        <p:xfrm>
          <a:off x="0" y="683423"/>
          <a:ext cx="3000000" cy="3000000"/>
        </p:xfrm>
        <a:graphic>
          <a:graphicData uri="http://schemas.openxmlformats.org/drawingml/2006/table">
            <a:tbl>
              <a:tblPr bandRow="1" firstRow="1">
                <a:noFill/>
                <a:tableStyleId>{D6C48FBD-4B7C-47C3-B527-680512FCFCC1}</a:tableStyleId>
              </a:tblPr>
              <a:tblGrid>
                <a:gridCol w="9144000"/>
              </a:tblGrid>
              <a:tr h="310400">
                <a:tc>
                  <a:txBody>
                    <a:bodyPr/>
                    <a:lstStyle/>
                    <a:p>
                      <a:pPr indent="0" lvl="0" marL="0" marR="0" rtl="0" algn="ctr">
                        <a:spcBef>
                          <a:spcPts val="0"/>
                        </a:spcBef>
                        <a:spcAft>
                          <a:spcPts val="0"/>
                        </a:spcAft>
                        <a:buNone/>
                      </a:pPr>
                      <a:r>
                        <a:rPr lang="en" sz="1500" u="none" cap="none" strike="noStrike">
                          <a:latin typeface="Open Sans"/>
                          <a:ea typeface="Open Sans"/>
                          <a:cs typeface="Open Sans"/>
                          <a:sym typeface="Open Sans"/>
                        </a:rPr>
                        <a:t>Authorized Activities</a:t>
                      </a:r>
                      <a:endParaRPr sz="1500" u="none" cap="none" strike="noStrike">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r>
              <a:tr h="4026250">
                <a:tc>
                  <a:txBody>
                    <a:bodyPr/>
                    <a:lstStyle/>
                    <a:p>
                      <a:pPr indent="0" lvl="0" marL="0" marR="0" rtl="0" algn="ctr">
                        <a:spcBef>
                          <a:spcPts val="0"/>
                        </a:spcBef>
                        <a:spcAft>
                          <a:spcPts val="0"/>
                        </a:spcAft>
                        <a:buClr>
                          <a:schemeClr val="dk1"/>
                        </a:buClr>
                        <a:buSzPts val="900"/>
                        <a:buFont typeface="Century Gothic"/>
                        <a:buNone/>
                      </a:pPr>
                      <a:r>
                        <a:rPr b="1" lang="en" sz="1500" u="none" cap="none" strike="noStrike">
                          <a:solidFill>
                            <a:srgbClr val="222222"/>
                          </a:solidFill>
                          <a:latin typeface="Open Sans"/>
                          <a:ea typeface="Open Sans"/>
                          <a:cs typeface="Open Sans"/>
                          <a:sym typeface="Open Sans"/>
                        </a:rPr>
                        <a:t>[always authorized]</a:t>
                      </a:r>
                      <a:endParaRPr sz="1500">
                        <a:solidFill>
                          <a:srgbClr val="222222"/>
                        </a:solidFill>
                        <a:latin typeface="Open Sans"/>
                        <a:ea typeface="Open Sans"/>
                        <a:cs typeface="Open Sans"/>
                        <a:sym typeface="Open Sans"/>
                      </a:endParaRPr>
                    </a:p>
                    <a:p>
                      <a:pPr indent="0" lvl="0" marL="0" marR="0" rtl="0" algn="ctr">
                        <a:spcBef>
                          <a:spcPts val="0"/>
                        </a:spcBef>
                        <a:spcAft>
                          <a:spcPts val="0"/>
                        </a:spcAft>
                        <a:buClr>
                          <a:schemeClr val="dk1"/>
                        </a:buClr>
                        <a:buSzPts val="788"/>
                        <a:buFont typeface="Questrial"/>
                        <a:buNone/>
                      </a:pPr>
                      <a:r>
                        <a:t/>
                      </a:r>
                      <a:endParaRPr b="1" sz="863" u="none" cap="none" strike="noStrike">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500"/>
                        <a:buFont typeface="Open Sans"/>
                        <a:buChar char="•"/>
                      </a:pPr>
                      <a:r>
                        <a:rPr lang="en" sz="1500" u="none" cap="none" strike="noStrike">
                          <a:solidFill>
                            <a:srgbClr val="222222"/>
                          </a:solidFill>
                          <a:latin typeface="Open Sans"/>
                          <a:ea typeface="Open Sans"/>
                          <a:cs typeface="Open Sans"/>
                          <a:sym typeface="Open Sans"/>
                        </a:rPr>
                        <a:t>Authorized activities include:</a:t>
                      </a:r>
                      <a:endParaRPr sz="1500">
                        <a:solidFill>
                          <a:srgbClr val="222222"/>
                        </a:solidFill>
                        <a:latin typeface="Open Sans"/>
                        <a:ea typeface="Open Sans"/>
                        <a:cs typeface="Open Sans"/>
                        <a:sym typeface="Open Sans"/>
                      </a:endParaRPr>
                    </a:p>
                    <a:p>
                      <a:pPr indent="-164306" lvl="1" marL="302419" marR="0" rtl="0" algn="l">
                        <a:spcBef>
                          <a:spcPts val="0"/>
                        </a:spcBef>
                        <a:spcAft>
                          <a:spcPts val="0"/>
                        </a:spcAft>
                        <a:buClr>
                          <a:srgbClr val="222222"/>
                        </a:buClr>
                        <a:buSzPts val="1500"/>
                        <a:buFont typeface="Open Sans"/>
                        <a:buChar char="•"/>
                      </a:pPr>
                      <a:r>
                        <a:rPr lang="en" sz="1500" u="none" cap="none" strike="noStrike">
                          <a:solidFill>
                            <a:srgbClr val="222222"/>
                          </a:solidFill>
                          <a:latin typeface="Open Sans"/>
                          <a:ea typeface="Open Sans"/>
                          <a:cs typeface="Open Sans"/>
                          <a:sym typeface="Open Sans"/>
                        </a:rPr>
                        <a:t>The specific activity noted on the DS-2019 </a:t>
                      </a:r>
                      <a:br>
                        <a:rPr lang="en" sz="1500" u="none" cap="none" strike="noStrike">
                          <a:solidFill>
                            <a:srgbClr val="222222"/>
                          </a:solidFill>
                          <a:latin typeface="Open Sans"/>
                          <a:ea typeface="Open Sans"/>
                          <a:cs typeface="Open Sans"/>
                          <a:sym typeface="Open Sans"/>
                        </a:rPr>
                      </a:br>
                      <a:r>
                        <a:rPr lang="en" sz="1500" u="none" cap="none" strike="noStrike">
                          <a:solidFill>
                            <a:srgbClr val="222222"/>
                          </a:solidFill>
                          <a:latin typeface="Open Sans"/>
                          <a:ea typeface="Open Sans"/>
                          <a:cs typeface="Open Sans"/>
                          <a:sym typeface="Open Sans"/>
                        </a:rPr>
                        <a:t>(research, teach, intern, etc.)</a:t>
                      </a:r>
                      <a:endParaRPr sz="1500">
                        <a:solidFill>
                          <a:srgbClr val="222222"/>
                        </a:solidFill>
                        <a:latin typeface="Open Sans"/>
                        <a:ea typeface="Open Sans"/>
                        <a:cs typeface="Open Sans"/>
                        <a:sym typeface="Open Sans"/>
                      </a:endParaRPr>
                    </a:p>
                    <a:p>
                      <a:pPr indent="-164306" lvl="1" marL="302419" marR="0" rtl="0" algn="l">
                        <a:spcBef>
                          <a:spcPts val="0"/>
                        </a:spcBef>
                        <a:spcAft>
                          <a:spcPts val="0"/>
                        </a:spcAft>
                        <a:buClr>
                          <a:srgbClr val="222222"/>
                        </a:buClr>
                        <a:buSzPts val="1500"/>
                        <a:buFont typeface="Open Sans"/>
                        <a:buChar char="•"/>
                      </a:pPr>
                      <a:r>
                        <a:rPr lang="en" sz="1500" u="none" cap="none" strike="noStrike">
                          <a:solidFill>
                            <a:srgbClr val="222222"/>
                          </a:solidFill>
                          <a:latin typeface="Open Sans"/>
                          <a:ea typeface="Open Sans"/>
                          <a:cs typeface="Open Sans"/>
                          <a:sym typeface="Open Sans"/>
                        </a:rPr>
                        <a:t>Under the supervision of the university sponsor noted on the DS-2019</a:t>
                      </a:r>
                      <a:endParaRPr sz="1500">
                        <a:solidFill>
                          <a:srgbClr val="222222"/>
                        </a:solidFill>
                        <a:latin typeface="Open Sans"/>
                        <a:ea typeface="Open Sans"/>
                        <a:cs typeface="Open Sans"/>
                        <a:sym typeface="Open Sans"/>
                      </a:endParaRPr>
                    </a:p>
                    <a:p>
                      <a:pPr indent="-164306" lvl="1" marL="302419" marR="0" rtl="0" algn="l">
                        <a:spcBef>
                          <a:spcPts val="0"/>
                        </a:spcBef>
                        <a:spcAft>
                          <a:spcPts val="0"/>
                        </a:spcAft>
                        <a:buClr>
                          <a:srgbClr val="222222"/>
                        </a:buClr>
                        <a:buSzPts val="1500"/>
                        <a:buFont typeface="Open Sans"/>
                        <a:buChar char="•"/>
                      </a:pPr>
                      <a:r>
                        <a:rPr lang="en" sz="1500" u="none" cap="none" strike="noStrike">
                          <a:solidFill>
                            <a:srgbClr val="222222"/>
                          </a:solidFill>
                          <a:latin typeface="Open Sans"/>
                          <a:ea typeface="Open Sans"/>
                          <a:cs typeface="Open Sans"/>
                          <a:sym typeface="Open Sans"/>
                        </a:rPr>
                        <a:t>At the site of activity noted on the DS-2019</a:t>
                      </a:r>
                      <a:endParaRPr sz="1500" u="none" cap="none" strike="noStrike">
                        <a:solidFill>
                          <a:srgbClr val="222222"/>
                        </a:solidFill>
                        <a:latin typeface="Open Sans"/>
                        <a:ea typeface="Open Sans"/>
                        <a:cs typeface="Open Sans"/>
                        <a:sym typeface="Open Sans"/>
                      </a:endParaRPr>
                    </a:p>
                    <a:p>
                      <a:pPr indent="-164306" lvl="1" marL="126206" marR="0" rtl="0" algn="l">
                        <a:spcBef>
                          <a:spcPts val="0"/>
                        </a:spcBef>
                        <a:spcAft>
                          <a:spcPts val="0"/>
                        </a:spcAft>
                        <a:buClr>
                          <a:srgbClr val="222222"/>
                        </a:buClr>
                        <a:buSzPts val="1500"/>
                        <a:buFont typeface="Arial"/>
                        <a:buChar char="•"/>
                      </a:pPr>
                      <a:r>
                        <a:rPr lang="en" sz="1500" u="none" cap="none" strike="noStrike">
                          <a:solidFill>
                            <a:srgbClr val="222222"/>
                          </a:solidFill>
                          <a:latin typeface="Open Sans"/>
                          <a:ea typeface="Open Sans"/>
                          <a:cs typeface="Open Sans"/>
                          <a:sym typeface="Open Sans"/>
                        </a:rPr>
                        <a:t>In addition, you should </a:t>
                      </a:r>
                      <a:r>
                        <a:rPr b="1" lang="en" sz="1500" u="none" cap="none" strike="noStrike">
                          <a:solidFill>
                            <a:srgbClr val="222222"/>
                          </a:solidFill>
                          <a:latin typeface="Open Sans"/>
                          <a:ea typeface="Open Sans"/>
                          <a:cs typeface="Open Sans"/>
                          <a:sym typeface="Open Sans"/>
                        </a:rPr>
                        <a:t>participate in cultural and educational activities </a:t>
                      </a:r>
                      <a:r>
                        <a:rPr lang="en" sz="1500" u="none" cap="none" strike="noStrike">
                          <a:solidFill>
                            <a:srgbClr val="222222"/>
                          </a:solidFill>
                          <a:latin typeface="Open Sans"/>
                          <a:ea typeface="Open Sans"/>
                          <a:cs typeface="Open Sans"/>
                          <a:sym typeface="Open Sans"/>
                        </a:rPr>
                        <a:t>such as visiting a museum, going to a department social event, attending an OIS event, etc.</a:t>
                      </a:r>
                      <a:endParaRPr sz="1500" u="none" cap="none" strike="noStrike">
                        <a:solidFill>
                          <a:srgbClr val="222222"/>
                        </a:solidFill>
                        <a:latin typeface="Open Sans"/>
                        <a:ea typeface="Open Sans"/>
                        <a:cs typeface="Open Sans"/>
                        <a:sym typeface="Open Sans"/>
                      </a:endParaRPr>
                    </a:p>
                    <a:p>
                      <a:pPr indent="-164306" lvl="1" marL="126206" marR="0" rtl="0" algn="l">
                        <a:lnSpc>
                          <a:spcPct val="100000"/>
                        </a:lnSpc>
                        <a:spcBef>
                          <a:spcPts val="0"/>
                        </a:spcBef>
                        <a:spcAft>
                          <a:spcPts val="0"/>
                        </a:spcAft>
                        <a:buClr>
                          <a:srgbClr val="222222"/>
                        </a:buClr>
                        <a:buSzPts val="1500"/>
                        <a:buFont typeface="Arial"/>
                        <a:buChar char="•"/>
                      </a:pPr>
                      <a:r>
                        <a:rPr lang="en" sz="1500" u="none" cap="none" strike="noStrike">
                          <a:solidFill>
                            <a:srgbClr val="222222"/>
                          </a:solidFill>
                          <a:latin typeface="Open Sans"/>
                          <a:ea typeface="Open Sans"/>
                          <a:cs typeface="Open Sans"/>
                          <a:sym typeface="Open Sans"/>
                        </a:rPr>
                        <a:t>You should be engaged in authorized activities at a </a:t>
                      </a:r>
                      <a:r>
                        <a:rPr b="1" lang="en" sz="1500" u="none" cap="none" strike="noStrike">
                          <a:solidFill>
                            <a:srgbClr val="222222"/>
                          </a:solidFill>
                          <a:latin typeface="Open Sans"/>
                          <a:ea typeface="Open Sans"/>
                          <a:cs typeface="Open Sans"/>
                          <a:sym typeface="Open Sans"/>
                        </a:rPr>
                        <a:t>full-time capacity</a:t>
                      </a:r>
                      <a:r>
                        <a:rPr lang="en" sz="1500" u="none" cap="none" strike="noStrike">
                          <a:solidFill>
                            <a:srgbClr val="222222"/>
                          </a:solidFill>
                          <a:latin typeface="Open Sans"/>
                          <a:ea typeface="Open Sans"/>
                          <a:cs typeface="Open Sans"/>
                          <a:sym typeface="Open Sans"/>
                        </a:rPr>
                        <a:t> (at least 30 hours a week).</a:t>
                      </a:r>
                      <a:endParaRPr b="1" sz="1500" u="none" cap="none" strike="noStrike">
                        <a:solidFill>
                          <a:srgbClr val="222222"/>
                        </a:solidFill>
                        <a:latin typeface="Open Sans"/>
                        <a:ea typeface="Open Sans"/>
                        <a:cs typeface="Open Sans"/>
                        <a:sym typeface="Open Sans"/>
                      </a:endParaRPr>
                    </a:p>
                    <a:p>
                      <a:pPr indent="-164306" lvl="1" marL="126206" marR="0" rtl="0" algn="l">
                        <a:spcBef>
                          <a:spcPts val="0"/>
                        </a:spcBef>
                        <a:spcAft>
                          <a:spcPts val="0"/>
                        </a:spcAft>
                        <a:buClr>
                          <a:srgbClr val="222222"/>
                        </a:buClr>
                        <a:buSzPts val="1500"/>
                        <a:buFont typeface="Open Sans"/>
                        <a:buChar char="•"/>
                      </a:pPr>
                      <a:r>
                        <a:rPr lang="en" sz="1500" u="none" cap="none" strike="noStrike">
                          <a:solidFill>
                            <a:srgbClr val="222222"/>
                          </a:solidFill>
                          <a:latin typeface="Open Sans"/>
                          <a:ea typeface="Open Sans"/>
                          <a:cs typeface="Open Sans"/>
                          <a:sym typeface="Open Sans"/>
                        </a:rPr>
                        <a:t>Authorized activities are only allowed during your DS-2019 dates.  Do not continue them during the 30 day grace period.</a:t>
                      </a:r>
                      <a:endParaRPr sz="1500">
                        <a:solidFill>
                          <a:srgbClr val="222222"/>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3"/>
          <p:cNvSpPr txBox="1"/>
          <p:nvPr>
            <p:ph type="title"/>
          </p:nvPr>
        </p:nvSpPr>
        <p:spPr>
          <a:xfrm>
            <a:off x="438300" y="87600"/>
            <a:ext cx="82296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 sz="2800" u="none" cap="none" strike="noStrike">
                <a:solidFill>
                  <a:srgbClr val="222222"/>
                </a:solidFill>
                <a:latin typeface="Open Sans"/>
                <a:ea typeface="Open Sans"/>
                <a:cs typeface="Open Sans"/>
                <a:sym typeface="Open Sans"/>
              </a:rPr>
              <a:t>Maintaining Status: </a:t>
            </a:r>
            <a:r>
              <a:rPr lang="en" sz="2800">
                <a:solidFill>
                  <a:srgbClr val="222222"/>
                </a:solidFill>
                <a:latin typeface="Open Sans"/>
                <a:ea typeface="Open Sans"/>
                <a:cs typeface="Open Sans"/>
                <a:sym typeface="Open Sans"/>
              </a:rPr>
              <a:t>Incidental Employment</a:t>
            </a:r>
            <a:endParaRPr i="0" sz="2800" u="none" cap="none" strike="noStrike">
              <a:solidFill>
                <a:srgbClr val="222222"/>
              </a:solidFill>
              <a:latin typeface="Open Sans"/>
              <a:ea typeface="Open Sans"/>
              <a:cs typeface="Open Sans"/>
              <a:sym typeface="Open Sans"/>
            </a:endParaRPr>
          </a:p>
        </p:txBody>
      </p:sp>
      <p:graphicFrame>
        <p:nvGraphicFramePr>
          <p:cNvPr id="223" name="Google Shape;223;p33"/>
          <p:cNvGraphicFramePr/>
          <p:nvPr/>
        </p:nvGraphicFramePr>
        <p:xfrm>
          <a:off x="0" y="614741"/>
          <a:ext cx="3000000" cy="3000000"/>
        </p:xfrm>
        <a:graphic>
          <a:graphicData uri="http://schemas.openxmlformats.org/drawingml/2006/table">
            <a:tbl>
              <a:tblPr bandRow="1" firstRow="1">
                <a:noFill/>
                <a:tableStyleId>{D6C48FBD-4B7C-47C3-B527-680512FCFCC1}</a:tableStyleId>
              </a:tblPr>
              <a:tblGrid>
                <a:gridCol w="9144000"/>
              </a:tblGrid>
              <a:tr h="286950">
                <a:tc>
                  <a:txBody>
                    <a:bodyPr/>
                    <a:lstStyle/>
                    <a:p>
                      <a:pPr indent="0" lvl="0" marL="0" marR="0" rtl="0" algn="ctr">
                        <a:lnSpc>
                          <a:spcPct val="100000"/>
                        </a:lnSpc>
                        <a:spcBef>
                          <a:spcPts val="0"/>
                        </a:spcBef>
                        <a:spcAft>
                          <a:spcPts val="0"/>
                        </a:spcAft>
                        <a:buClr>
                          <a:schemeClr val="dk1"/>
                        </a:buClr>
                        <a:buSzPts val="1050"/>
                        <a:buFont typeface="Century Gothic"/>
                        <a:buNone/>
                      </a:pPr>
                      <a:r>
                        <a:rPr lang="en" sz="1500" u="none" cap="none" strike="noStrike">
                          <a:latin typeface="Open Sans"/>
                          <a:ea typeface="Open Sans"/>
                          <a:cs typeface="Open Sans"/>
                          <a:sym typeface="Open Sans"/>
                        </a:rPr>
                        <a:t>Incidental Employment</a:t>
                      </a:r>
                      <a:endParaRPr sz="1500">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r>
              <a:tr h="4039325">
                <a:tc>
                  <a:txBody>
                    <a:bodyPr/>
                    <a:lstStyle/>
                    <a:p>
                      <a:pPr indent="0" lvl="0" marL="0" marR="0" rtl="0" algn="ctr">
                        <a:lnSpc>
                          <a:spcPct val="100000"/>
                        </a:lnSpc>
                        <a:spcBef>
                          <a:spcPts val="0"/>
                        </a:spcBef>
                        <a:spcAft>
                          <a:spcPts val="0"/>
                        </a:spcAft>
                        <a:buClr>
                          <a:schemeClr val="dk1"/>
                        </a:buClr>
                        <a:buSzPts val="900"/>
                        <a:buFont typeface="Arial"/>
                        <a:buNone/>
                      </a:pPr>
                      <a:r>
                        <a:rPr b="1" lang="en" sz="1500" u="none" cap="none" strike="noStrike">
                          <a:solidFill>
                            <a:srgbClr val="222222"/>
                          </a:solidFill>
                          <a:latin typeface="Open Sans"/>
                          <a:ea typeface="Open Sans"/>
                          <a:cs typeface="Open Sans"/>
                          <a:sym typeface="Open Sans"/>
                        </a:rPr>
                        <a:t>[needs pre-authorization]</a:t>
                      </a:r>
                      <a:endParaRPr sz="1500">
                        <a:solidFill>
                          <a:srgbClr val="222222"/>
                        </a:solidFill>
                        <a:latin typeface="Open Sans"/>
                        <a:ea typeface="Open Sans"/>
                        <a:cs typeface="Open Sans"/>
                        <a:sym typeface="Open Sans"/>
                      </a:endParaRPr>
                    </a:p>
                    <a:p>
                      <a:pPr indent="0" lvl="0" marL="0" marR="0" rtl="0" algn="ctr">
                        <a:lnSpc>
                          <a:spcPct val="100000"/>
                        </a:lnSpc>
                        <a:spcBef>
                          <a:spcPts val="0"/>
                        </a:spcBef>
                        <a:spcAft>
                          <a:spcPts val="0"/>
                        </a:spcAft>
                        <a:buClr>
                          <a:schemeClr val="dk1"/>
                        </a:buClr>
                        <a:buSzPts val="788"/>
                        <a:buFont typeface="Arial"/>
                        <a:buNone/>
                      </a:pPr>
                      <a:r>
                        <a:t/>
                      </a:r>
                      <a:endParaRPr b="1" sz="1500" u="none" cap="none" strike="noStrike">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500"/>
                        <a:buFont typeface="Open Sans"/>
                        <a:buChar char="•"/>
                      </a:pPr>
                      <a:r>
                        <a:rPr lang="en" sz="1500" u="none" cap="none" strike="noStrike">
                          <a:solidFill>
                            <a:srgbClr val="222222"/>
                          </a:solidFill>
                          <a:latin typeface="Open Sans"/>
                          <a:ea typeface="Open Sans"/>
                          <a:cs typeface="Open Sans"/>
                          <a:sym typeface="Open Sans"/>
                        </a:rPr>
                        <a:t>J-1s in the Research Scholar </a:t>
                      </a:r>
                      <a:r>
                        <a:rPr lang="en" sz="1500">
                          <a:solidFill>
                            <a:srgbClr val="222222"/>
                          </a:solidFill>
                          <a:latin typeface="Open Sans"/>
                          <a:ea typeface="Open Sans"/>
                          <a:cs typeface="Open Sans"/>
                          <a:sym typeface="Open Sans"/>
                        </a:rPr>
                        <a:t>and</a:t>
                      </a:r>
                      <a:r>
                        <a:rPr lang="en" sz="1500" u="none" cap="none" strike="noStrike">
                          <a:solidFill>
                            <a:srgbClr val="222222"/>
                          </a:solidFill>
                          <a:latin typeface="Open Sans"/>
                          <a:ea typeface="Open Sans"/>
                          <a:cs typeface="Open Sans"/>
                          <a:sym typeface="Open Sans"/>
                        </a:rPr>
                        <a:t> Professor category may be eligible for additional paid employment opportunities. </a:t>
                      </a:r>
                      <a:endParaRPr sz="1500" u="none" cap="none" strike="noStrike">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500"/>
                        <a:buFont typeface="Arial"/>
                        <a:buChar char="•"/>
                      </a:pPr>
                      <a:r>
                        <a:rPr lang="en" sz="1500" u="none" cap="none" strike="noStrike">
                          <a:solidFill>
                            <a:srgbClr val="222222"/>
                          </a:solidFill>
                          <a:latin typeface="Open Sans"/>
                          <a:ea typeface="Open Sans"/>
                          <a:cs typeface="Open Sans"/>
                          <a:sym typeface="Open Sans"/>
                        </a:rPr>
                        <a:t>Such employment </a:t>
                      </a:r>
                      <a:r>
                        <a:rPr b="1" lang="en" sz="1500" u="none" cap="none" strike="noStrike">
                          <a:solidFill>
                            <a:srgbClr val="222222"/>
                          </a:solidFill>
                          <a:latin typeface="Open Sans"/>
                          <a:ea typeface="Open Sans"/>
                          <a:cs typeface="Open Sans"/>
                          <a:sym typeface="Open Sans"/>
                        </a:rPr>
                        <a:t>must be authorized by OIS in advance</a:t>
                      </a:r>
                      <a:r>
                        <a:rPr lang="en" sz="1500" u="none" cap="none" strike="noStrike">
                          <a:solidFill>
                            <a:srgbClr val="222222"/>
                          </a:solidFill>
                          <a:latin typeface="Open Sans"/>
                          <a:ea typeface="Open Sans"/>
                          <a:cs typeface="Open Sans"/>
                          <a:sym typeface="Open Sans"/>
                        </a:rPr>
                        <a:t>.</a:t>
                      </a:r>
                      <a:endParaRPr sz="1500" u="none" cap="none" strike="noStrike">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500"/>
                        <a:buFont typeface="Arial"/>
                        <a:buChar char="•"/>
                      </a:pPr>
                      <a:r>
                        <a:rPr lang="en" sz="1500" u="none" cap="none" strike="noStrike">
                          <a:solidFill>
                            <a:srgbClr val="222222"/>
                          </a:solidFill>
                          <a:latin typeface="Open Sans"/>
                          <a:ea typeface="Open Sans"/>
                          <a:cs typeface="Open Sans"/>
                          <a:sym typeface="Open Sans"/>
                        </a:rPr>
                        <a:t>The activity must be </a:t>
                      </a:r>
                      <a:r>
                        <a:rPr b="1" lang="en" sz="1500" cap="none" strike="noStrike">
                          <a:solidFill>
                            <a:srgbClr val="222222"/>
                          </a:solidFill>
                          <a:latin typeface="Open Sans"/>
                          <a:ea typeface="Open Sans"/>
                          <a:cs typeface="Open Sans"/>
                          <a:sym typeface="Open Sans"/>
                        </a:rPr>
                        <a:t>directly related</a:t>
                      </a:r>
                      <a:r>
                        <a:rPr b="1" lang="en" sz="1500" u="none" cap="none" strike="noStrike">
                          <a:solidFill>
                            <a:srgbClr val="222222"/>
                          </a:solidFill>
                          <a:latin typeface="Open Sans"/>
                          <a:ea typeface="Open Sans"/>
                          <a:cs typeface="Open Sans"/>
                          <a:sym typeface="Open Sans"/>
                        </a:rPr>
                        <a:t> </a:t>
                      </a:r>
                      <a:r>
                        <a:rPr lang="en" sz="1500" u="none" cap="none" strike="noStrike">
                          <a:solidFill>
                            <a:srgbClr val="222222"/>
                          </a:solidFill>
                          <a:latin typeface="Open Sans"/>
                          <a:ea typeface="Open Sans"/>
                          <a:cs typeface="Open Sans"/>
                          <a:sym typeface="Open Sans"/>
                        </a:rPr>
                        <a:t>to the J-1’s program &amp; cannot delay completion date of the program. </a:t>
                      </a:r>
                      <a:endParaRPr sz="1500" u="none" cap="none" strike="noStrike">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500"/>
                        <a:buFont typeface="Open Sans"/>
                        <a:buChar char="•"/>
                      </a:pPr>
                      <a:r>
                        <a:rPr lang="en" sz="1500" u="none" cap="none" strike="noStrike">
                          <a:solidFill>
                            <a:srgbClr val="222222"/>
                          </a:solidFill>
                          <a:latin typeface="Open Sans"/>
                          <a:ea typeface="Open Sans"/>
                          <a:cs typeface="Open Sans"/>
                          <a:sym typeface="Open Sans"/>
                        </a:rPr>
                        <a:t>Examples include honorarium for a guest lecture, reimbursement for travel expenses, conference participation, etc</a:t>
                      </a:r>
                      <a:r>
                        <a:rPr lang="en" sz="1500">
                          <a:solidFill>
                            <a:srgbClr val="222222"/>
                          </a:solidFill>
                          <a:latin typeface="Open Sans"/>
                          <a:ea typeface="Open Sans"/>
                          <a:cs typeface="Open Sans"/>
                          <a:sym typeface="Open Sans"/>
                        </a:rPr>
                        <a:t>.</a:t>
                      </a:r>
                      <a:endParaRPr sz="1500" u="none" cap="none" strike="noStrike">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500"/>
                        <a:buFont typeface="Open Sans"/>
                        <a:buChar char="•"/>
                      </a:pPr>
                      <a:r>
                        <a:rPr lang="en" sz="1500" u="none" cap="none" strike="noStrike">
                          <a:solidFill>
                            <a:srgbClr val="222222"/>
                          </a:solidFill>
                          <a:latin typeface="Open Sans"/>
                          <a:ea typeface="Open Sans"/>
                          <a:cs typeface="Open Sans"/>
                          <a:sym typeface="Open Sans"/>
                        </a:rPr>
                        <a:t>To request authorization, follow the procedures on the OIS website </a:t>
                      </a:r>
                      <a:r>
                        <a:rPr lang="en" sz="1500">
                          <a:solidFill>
                            <a:srgbClr val="222222"/>
                          </a:solidFill>
                          <a:latin typeface="Open Sans"/>
                          <a:ea typeface="Open Sans"/>
                          <a:cs typeface="Open Sans"/>
                          <a:sym typeface="Open Sans"/>
                        </a:rPr>
                        <a:t>and </a:t>
                      </a:r>
                      <a:r>
                        <a:rPr lang="en" sz="1500" u="none" cap="none" strike="noStrike">
                          <a:solidFill>
                            <a:srgbClr val="222222"/>
                          </a:solidFill>
                          <a:latin typeface="Open Sans"/>
                          <a:ea typeface="Open Sans"/>
                          <a:cs typeface="Open Sans"/>
                          <a:sym typeface="Open Sans"/>
                        </a:rPr>
                        <a:t>submit a </a:t>
                      </a:r>
                      <a:r>
                        <a:rPr lang="en" sz="1500" u="sng" cap="none" strike="noStrike">
                          <a:solidFill>
                            <a:schemeClr val="hlink"/>
                          </a:solidFill>
                          <a:latin typeface="Open Sans"/>
                          <a:ea typeface="Open Sans"/>
                          <a:cs typeface="Open Sans"/>
                          <a:sym typeface="Open Sans"/>
                          <a:hlinkClick r:id="rId3"/>
                        </a:rPr>
                        <a:t>Request for J-1 Incidental Employment</a:t>
                      </a:r>
                      <a:r>
                        <a:rPr lang="en" sz="1500">
                          <a:solidFill>
                            <a:srgbClr val="222222"/>
                          </a:solidFill>
                          <a:latin typeface="Open Sans"/>
                          <a:ea typeface="Open Sans"/>
                          <a:cs typeface="Open Sans"/>
                          <a:sym typeface="Open Sans"/>
                        </a:rPr>
                        <a:t> form (requires login to GlobalHome)</a:t>
                      </a:r>
                      <a:r>
                        <a:rPr lang="en" sz="1500" u="none" cap="none" strike="noStrike">
                          <a:solidFill>
                            <a:srgbClr val="222222"/>
                          </a:solidFill>
                          <a:latin typeface="Open Sans"/>
                          <a:ea typeface="Open Sans"/>
                          <a:cs typeface="Open Sans"/>
                          <a:sym typeface="Open Sans"/>
                        </a:rPr>
                        <a:t> </a:t>
                      </a:r>
                      <a:r>
                        <a:rPr lang="en" sz="1500">
                          <a:solidFill>
                            <a:srgbClr val="222222"/>
                          </a:solidFill>
                          <a:latin typeface="Open Sans"/>
                          <a:ea typeface="Open Sans"/>
                          <a:cs typeface="Open Sans"/>
                          <a:sym typeface="Open Sans"/>
                        </a:rPr>
                        <a:t>t</a:t>
                      </a:r>
                      <a:r>
                        <a:rPr lang="en" sz="1500" u="none" cap="none" strike="noStrike">
                          <a:solidFill>
                            <a:srgbClr val="222222"/>
                          </a:solidFill>
                          <a:latin typeface="Open Sans"/>
                          <a:ea typeface="Open Sans"/>
                          <a:cs typeface="Open Sans"/>
                          <a:sym typeface="Open Sans"/>
                        </a:rPr>
                        <a:t>o OIS prior to engaging in the incidental employment activity.</a:t>
                      </a:r>
                      <a:endParaRPr sz="1500">
                        <a:solidFill>
                          <a:srgbClr val="222222"/>
                        </a:solidFill>
                        <a:latin typeface="Open Sans"/>
                        <a:ea typeface="Open Sans"/>
                        <a:cs typeface="Open Sans"/>
                        <a:sym typeface="Open Sans"/>
                      </a:endParaRPr>
                    </a:p>
                    <a:p>
                      <a:pPr indent="-66675" lvl="0" marL="128588" marR="0" rtl="0" algn="l">
                        <a:spcBef>
                          <a:spcPts val="0"/>
                        </a:spcBef>
                        <a:spcAft>
                          <a:spcPts val="0"/>
                        </a:spcAft>
                        <a:buClr>
                          <a:schemeClr val="dk1"/>
                        </a:buClr>
                        <a:buSzPts val="975"/>
                        <a:buFont typeface="Arial"/>
                        <a:buNone/>
                      </a:pPr>
                      <a:r>
                        <a:t/>
                      </a:r>
                      <a:endParaRPr sz="1500" u="none" cap="none" strike="noStrike">
                        <a:solidFill>
                          <a:srgbClr val="222222"/>
                        </a:solidFill>
                        <a:latin typeface="Open Sans"/>
                        <a:ea typeface="Open Sans"/>
                        <a:cs typeface="Open Sans"/>
                        <a:sym typeface="Open Sans"/>
                      </a:endParaRPr>
                    </a:p>
                    <a:p>
                      <a:pPr indent="0" lvl="0" marL="0" marR="0" rtl="0" algn="l">
                        <a:spcBef>
                          <a:spcPts val="0"/>
                        </a:spcBef>
                        <a:spcAft>
                          <a:spcPts val="0"/>
                        </a:spcAft>
                        <a:buNone/>
                      </a:pPr>
                      <a:r>
                        <a:t/>
                      </a:r>
                      <a:endParaRPr sz="1500">
                        <a:solidFill>
                          <a:srgbClr val="222222"/>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4"/>
          <p:cNvSpPr txBox="1"/>
          <p:nvPr>
            <p:ph type="title"/>
          </p:nvPr>
        </p:nvSpPr>
        <p:spPr>
          <a:xfrm>
            <a:off x="438300" y="87600"/>
            <a:ext cx="82296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 sz="2800" u="none" cap="none" strike="noStrike">
                <a:solidFill>
                  <a:srgbClr val="222222"/>
                </a:solidFill>
                <a:latin typeface="Open Sans"/>
                <a:ea typeface="Open Sans"/>
                <a:cs typeface="Open Sans"/>
                <a:sym typeface="Open Sans"/>
              </a:rPr>
              <a:t>Maintaining Status: </a:t>
            </a:r>
            <a:r>
              <a:rPr lang="en" sz="2800">
                <a:solidFill>
                  <a:srgbClr val="222222"/>
                </a:solidFill>
                <a:latin typeface="Open Sans"/>
                <a:ea typeface="Open Sans"/>
                <a:cs typeface="Open Sans"/>
                <a:sym typeface="Open Sans"/>
              </a:rPr>
              <a:t>Una</a:t>
            </a:r>
            <a:r>
              <a:rPr i="0" lang="en" sz="2800" u="none" cap="none" strike="noStrike">
                <a:solidFill>
                  <a:srgbClr val="222222"/>
                </a:solidFill>
                <a:latin typeface="Open Sans"/>
                <a:ea typeface="Open Sans"/>
                <a:cs typeface="Open Sans"/>
                <a:sym typeface="Open Sans"/>
              </a:rPr>
              <a:t>uthorized Activities</a:t>
            </a:r>
            <a:endParaRPr i="0" sz="2800" u="none" cap="none" strike="noStrike">
              <a:solidFill>
                <a:srgbClr val="222222"/>
              </a:solidFill>
              <a:latin typeface="Open Sans"/>
              <a:ea typeface="Open Sans"/>
              <a:cs typeface="Open Sans"/>
              <a:sym typeface="Open Sans"/>
            </a:endParaRPr>
          </a:p>
        </p:txBody>
      </p:sp>
      <p:graphicFrame>
        <p:nvGraphicFramePr>
          <p:cNvPr id="229" name="Google Shape;229;p34"/>
          <p:cNvGraphicFramePr/>
          <p:nvPr/>
        </p:nvGraphicFramePr>
        <p:xfrm>
          <a:off x="0" y="672866"/>
          <a:ext cx="3000000" cy="3000000"/>
        </p:xfrm>
        <a:graphic>
          <a:graphicData uri="http://schemas.openxmlformats.org/drawingml/2006/table">
            <a:tbl>
              <a:tblPr bandRow="1" firstRow="1">
                <a:noFill/>
                <a:tableStyleId>{D6C48FBD-4B7C-47C3-B527-680512FCFCC1}</a:tableStyleId>
              </a:tblPr>
              <a:tblGrid>
                <a:gridCol w="9144000"/>
              </a:tblGrid>
              <a:tr h="225425">
                <a:tc>
                  <a:txBody>
                    <a:bodyPr/>
                    <a:lstStyle/>
                    <a:p>
                      <a:pPr indent="0" lvl="0" marL="0" marR="0" rtl="0" algn="ctr">
                        <a:spcBef>
                          <a:spcPts val="0"/>
                        </a:spcBef>
                        <a:spcAft>
                          <a:spcPts val="0"/>
                        </a:spcAft>
                        <a:buNone/>
                      </a:pPr>
                      <a:r>
                        <a:rPr lang="en" sz="1425" u="none" cap="none" strike="noStrike">
                          <a:latin typeface="Open Sans"/>
                          <a:ea typeface="Open Sans"/>
                          <a:cs typeface="Open Sans"/>
                          <a:sym typeface="Open Sans"/>
                        </a:rPr>
                        <a:t>Unauthorized Activities</a:t>
                      </a:r>
                      <a:endParaRPr sz="1425" u="none" cap="none" strike="noStrike">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r>
              <a:tr h="3837950">
                <a:tc>
                  <a:txBody>
                    <a:bodyPr/>
                    <a:lstStyle/>
                    <a:p>
                      <a:pPr indent="0" lvl="0" marL="0" marR="0" rtl="0" algn="ctr">
                        <a:spcBef>
                          <a:spcPts val="0"/>
                        </a:spcBef>
                        <a:spcAft>
                          <a:spcPts val="0"/>
                        </a:spcAft>
                        <a:buClr>
                          <a:schemeClr val="dk1"/>
                        </a:buClr>
                        <a:buSzPts val="900"/>
                        <a:buFont typeface="Arial"/>
                        <a:buNone/>
                      </a:pPr>
                      <a:r>
                        <a:rPr b="1" lang="en" sz="1425">
                          <a:solidFill>
                            <a:srgbClr val="222222"/>
                          </a:solidFill>
                          <a:latin typeface="Open Sans"/>
                          <a:ea typeface="Open Sans"/>
                          <a:cs typeface="Open Sans"/>
                          <a:sym typeface="Open Sans"/>
                        </a:rPr>
                        <a:t>[NEVER AUTHORIZED]</a:t>
                      </a:r>
                      <a:endParaRPr sz="1425">
                        <a:solidFill>
                          <a:srgbClr val="222222"/>
                        </a:solidFill>
                        <a:latin typeface="Open Sans"/>
                        <a:ea typeface="Open Sans"/>
                        <a:cs typeface="Open Sans"/>
                        <a:sym typeface="Open Sans"/>
                      </a:endParaRPr>
                    </a:p>
                    <a:p>
                      <a:pPr indent="0" lvl="0" marL="0" marR="0" rtl="0" algn="l">
                        <a:spcBef>
                          <a:spcPts val="0"/>
                        </a:spcBef>
                        <a:spcAft>
                          <a:spcPts val="0"/>
                        </a:spcAft>
                        <a:buClr>
                          <a:schemeClr val="dk1"/>
                        </a:buClr>
                        <a:buSzPts val="750"/>
                        <a:buFont typeface="Arial"/>
                        <a:buNone/>
                      </a:pPr>
                      <a:r>
                        <a:t/>
                      </a:r>
                      <a:endParaRPr sz="1425">
                        <a:solidFill>
                          <a:srgbClr val="222222"/>
                        </a:solidFill>
                        <a:latin typeface="Open Sans"/>
                        <a:ea typeface="Open Sans"/>
                        <a:cs typeface="Open Sans"/>
                        <a:sym typeface="Open Sans"/>
                      </a:endParaRPr>
                    </a:p>
                    <a:p>
                      <a:pPr indent="0" lvl="0" marL="0" marR="0" rtl="0" algn="l">
                        <a:spcBef>
                          <a:spcPts val="0"/>
                        </a:spcBef>
                        <a:spcAft>
                          <a:spcPts val="0"/>
                        </a:spcAft>
                        <a:buNone/>
                      </a:pPr>
                      <a:r>
                        <a:rPr lang="en" sz="1425">
                          <a:solidFill>
                            <a:srgbClr val="222222"/>
                          </a:solidFill>
                          <a:latin typeface="Open Sans"/>
                          <a:ea typeface="Open Sans"/>
                          <a:cs typeface="Open Sans"/>
                          <a:sym typeface="Open Sans"/>
                        </a:rPr>
                        <a:t>The</a:t>
                      </a:r>
                      <a:r>
                        <a:rPr lang="en" sz="1425">
                          <a:solidFill>
                            <a:srgbClr val="222222"/>
                          </a:solidFill>
                          <a:latin typeface="Open Sans"/>
                          <a:ea typeface="Open Sans"/>
                          <a:cs typeface="Open Sans"/>
                          <a:sym typeface="Open Sans"/>
                        </a:rPr>
                        <a:t> following activities are </a:t>
                      </a:r>
                      <a:r>
                        <a:rPr b="1" lang="en" sz="1425">
                          <a:solidFill>
                            <a:srgbClr val="222222"/>
                          </a:solidFill>
                          <a:latin typeface="Open Sans"/>
                          <a:ea typeface="Open Sans"/>
                          <a:cs typeface="Open Sans"/>
                          <a:sym typeface="Open Sans"/>
                        </a:rPr>
                        <a:t>never authorized </a:t>
                      </a:r>
                      <a:r>
                        <a:rPr lang="en" sz="1425">
                          <a:solidFill>
                            <a:srgbClr val="222222"/>
                          </a:solidFill>
                          <a:latin typeface="Open Sans"/>
                          <a:ea typeface="Open Sans"/>
                          <a:cs typeface="Open Sans"/>
                          <a:sym typeface="Open Sans"/>
                        </a:rPr>
                        <a:t>for J-1s in the scholar and student intern categories:</a:t>
                      </a:r>
                      <a:endParaRPr sz="1425">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425"/>
                        <a:buFont typeface="Open Sans"/>
                        <a:buChar char="•"/>
                      </a:pPr>
                      <a:r>
                        <a:rPr b="1" lang="en" sz="1425" u="none" cap="none" strike="noStrike">
                          <a:solidFill>
                            <a:srgbClr val="222222"/>
                          </a:solidFill>
                          <a:latin typeface="Open Sans"/>
                          <a:ea typeface="Open Sans"/>
                          <a:cs typeface="Open Sans"/>
                          <a:sym typeface="Open Sans"/>
                        </a:rPr>
                        <a:t>Full-time study</a:t>
                      </a:r>
                      <a:endParaRPr sz="1425">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425"/>
                        <a:buFont typeface="Open Sans"/>
                        <a:buChar char="•"/>
                      </a:pPr>
                      <a:r>
                        <a:rPr b="1" lang="en" sz="1425" u="none" cap="none" strike="noStrike">
                          <a:solidFill>
                            <a:srgbClr val="222222"/>
                          </a:solidFill>
                          <a:latin typeface="Open Sans"/>
                          <a:ea typeface="Open Sans"/>
                          <a:cs typeface="Open Sans"/>
                          <a:sym typeface="Open Sans"/>
                        </a:rPr>
                        <a:t>Work in any activities or place other than what is listed on your DS-2019</a:t>
                      </a:r>
                      <a:endParaRPr sz="1425">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425"/>
                        <a:buFont typeface="Open Sans"/>
                        <a:buChar char="•"/>
                      </a:pPr>
                      <a:r>
                        <a:rPr lang="en" sz="1425" u="none" cap="none" strike="noStrike">
                          <a:solidFill>
                            <a:srgbClr val="222222"/>
                          </a:solidFill>
                          <a:latin typeface="Open Sans"/>
                          <a:ea typeface="Open Sans"/>
                          <a:cs typeface="Open Sans"/>
                          <a:sym typeface="Open Sans"/>
                        </a:rPr>
                        <a:t>Do not work at other NCSU </a:t>
                      </a:r>
                      <a:r>
                        <a:rPr lang="en" sz="1425">
                          <a:solidFill>
                            <a:srgbClr val="222222"/>
                          </a:solidFill>
                          <a:latin typeface="Open Sans"/>
                          <a:ea typeface="Open Sans"/>
                          <a:cs typeface="Open Sans"/>
                          <a:sym typeface="Open Sans"/>
                        </a:rPr>
                        <a:t>d</a:t>
                      </a:r>
                      <a:r>
                        <a:rPr lang="en" sz="1425" u="none" cap="none" strike="noStrike">
                          <a:solidFill>
                            <a:srgbClr val="222222"/>
                          </a:solidFill>
                          <a:latin typeface="Open Sans"/>
                          <a:ea typeface="Open Sans"/>
                          <a:cs typeface="Open Sans"/>
                          <a:sym typeface="Open Sans"/>
                        </a:rPr>
                        <a:t>epartments/</a:t>
                      </a:r>
                      <a:r>
                        <a:rPr lang="en" sz="1425">
                          <a:solidFill>
                            <a:srgbClr val="222222"/>
                          </a:solidFill>
                          <a:latin typeface="Open Sans"/>
                          <a:ea typeface="Open Sans"/>
                          <a:cs typeface="Open Sans"/>
                          <a:sym typeface="Open Sans"/>
                        </a:rPr>
                        <a:t>o</a:t>
                      </a:r>
                      <a:r>
                        <a:rPr lang="en" sz="1425" u="none" cap="none" strike="noStrike">
                          <a:solidFill>
                            <a:srgbClr val="222222"/>
                          </a:solidFill>
                          <a:latin typeface="Open Sans"/>
                          <a:ea typeface="Open Sans"/>
                          <a:cs typeface="Open Sans"/>
                          <a:sym typeface="Open Sans"/>
                        </a:rPr>
                        <a:t>ffices/</a:t>
                      </a:r>
                      <a:r>
                        <a:rPr lang="en" sz="1425">
                          <a:solidFill>
                            <a:srgbClr val="222222"/>
                          </a:solidFill>
                          <a:latin typeface="Open Sans"/>
                          <a:ea typeface="Open Sans"/>
                          <a:cs typeface="Open Sans"/>
                          <a:sym typeface="Open Sans"/>
                        </a:rPr>
                        <a:t>u</a:t>
                      </a:r>
                      <a:r>
                        <a:rPr lang="en" sz="1425" u="none" cap="none" strike="noStrike">
                          <a:solidFill>
                            <a:srgbClr val="222222"/>
                          </a:solidFill>
                          <a:latin typeface="Open Sans"/>
                          <a:ea typeface="Open Sans"/>
                          <a:cs typeface="Open Sans"/>
                          <a:sym typeface="Open Sans"/>
                        </a:rPr>
                        <a:t>nits </a:t>
                      </a:r>
                      <a:br>
                        <a:rPr lang="en" sz="1425" u="none" cap="none" strike="noStrike">
                          <a:solidFill>
                            <a:srgbClr val="222222"/>
                          </a:solidFill>
                          <a:latin typeface="Open Sans"/>
                          <a:ea typeface="Open Sans"/>
                          <a:cs typeface="Open Sans"/>
                          <a:sym typeface="Open Sans"/>
                        </a:rPr>
                      </a:br>
                      <a:r>
                        <a:rPr lang="en" sz="1425" u="none" cap="none" strike="noStrike">
                          <a:solidFill>
                            <a:srgbClr val="222222"/>
                          </a:solidFill>
                          <a:latin typeface="Open Sans"/>
                          <a:ea typeface="Open Sans"/>
                          <a:cs typeface="Open Sans"/>
                          <a:sym typeface="Open Sans"/>
                        </a:rPr>
                        <a:t>(</a:t>
                      </a:r>
                      <a:r>
                        <a:rPr lang="en" sz="1425">
                          <a:solidFill>
                            <a:srgbClr val="222222"/>
                          </a:solidFill>
                          <a:latin typeface="Open Sans"/>
                          <a:ea typeface="Open Sans"/>
                          <a:cs typeface="Open Sans"/>
                          <a:sym typeface="Open Sans"/>
                        </a:rPr>
                        <a:t>i.e.</a:t>
                      </a:r>
                      <a:r>
                        <a:rPr lang="en" sz="1425" u="none" cap="none" strike="noStrike">
                          <a:solidFill>
                            <a:srgbClr val="222222"/>
                          </a:solidFill>
                          <a:latin typeface="Open Sans"/>
                          <a:ea typeface="Open Sans"/>
                          <a:cs typeface="Open Sans"/>
                          <a:sym typeface="Open Sans"/>
                        </a:rPr>
                        <a:t> </a:t>
                      </a:r>
                      <a:r>
                        <a:rPr lang="en" sz="1425">
                          <a:solidFill>
                            <a:srgbClr val="222222"/>
                          </a:solidFill>
                          <a:latin typeface="Open Sans"/>
                          <a:ea typeface="Open Sans"/>
                          <a:cs typeface="Open Sans"/>
                          <a:sym typeface="Open Sans"/>
                        </a:rPr>
                        <a:t> N</a:t>
                      </a:r>
                      <a:r>
                        <a:rPr lang="en" sz="1425" u="none" cap="none" strike="noStrike">
                          <a:solidFill>
                            <a:srgbClr val="222222"/>
                          </a:solidFill>
                          <a:latin typeface="Open Sans"/>
                          <a:ea typeface="Open Sans"/>
                          <a:cs typeface="Open Sans"/>
                          <a:sym typeface="Open Sans"/>
                        </a:rPr>
                        <a:t>CSU Bookstore, Starbucks in Talley Student Union).</a:t>
                      </a:r>
                      <a:endParaRPr sz="1425">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425"/>
                        <a:buFont typeface="Open Sans"/>
                        <a:buChar char="•"/>
                      </a:pPr>
                      <a:r>
                        <a:rPr lang="en" sz="1425" u="none" cap="none" strike="noStrike">
                          <a:solidFill>
                            <a:srgbClr val="222222"/>
                          </a:solidFill>
                          <a:latin typeface="Open Sans"/>
                          <a:ea typeface="Open Sans"/>
                          <a:cs typeface="Open Sans"/>
                          <a:sym typeface="Open Sans"/>
                        </a:rPr>
                        <a:t>Do not work at restaurants or businesses in the community</a:t>
                      </a:r>
                      <a:r>
                        <a:rPr lang="en" sz="1425">
                          <a:solidFill>
                            <a:srgbClr val="222222"/>
                          </a:solidFill>
                          <a:latin typeface="Open Sans"/>
                          <a:ea typeface="Open Sans"/>
                          <a:cs typeface="Open Sans"/>
                          <a:sym typeface="Open Sans"/>
                        </a:rPr>
                        <a:t> </a:t>
                      </a:r>
                      <a:br>
                        <a:rPr lang="en" sz="1425">
                          <a:solidFill>
                            <a:srgbClr val="222222"/>
                          </a:solidFill>
                          <a:latin typeface="Open Sans"/>
                          <a:ea typeface="Open Sans"/>
                          <a:cs typeface="Open Sans"/>
                          <a:sym typeface="Open Sans"/>
                        </a:rPr>
                      </a:br>
                      <a:r>
                        <a:rPr lang="en" sz="1425">
                          <a:solidFill>
                            <a:srgbClr val="222222"/>
                          </a:solidFill>
                          <a:latin typeface="Open Sans"/>
                          <a:ea typeface="Open Sans"/>
                          <a:cs typeface="Open Sans"/>
                          <a:sym typeface="Open Sans"/>
                        </a:rPr>
                        <a:t>(i.e. </a:t>
                      </a:r>
                      <a:r>
                        <a:rPr lang="en" sz="1425">
                          <a:solidFill>
                            <a:srgbClr val="222222"/>
                          </a:solidFill>
                          <a:latin typeface="Open Sans"/>
                          <a:ea typeface="Open Sans"/>
                          <a:cs typeface="Open Sans"/>
                          <a:sym typeface="Open Sans"/>
                        </a:rPr>
                        <a:t>restaurants</a:t>
                      </a:r>
                      <a:r>
                        <a:rPr lang="en" sz="1425">
                          <a:solidFill>
                            <a:srgbClr val="222222"/>
                          </a:solidFill>
                          <a:latin typeface="Open Sans"/>
                          <a:ea typeface="Open Sans"/>
                          <a:cs typeface="Open Sans"/>
                          <a:sym typeface="Open Sans"/>
                        </a:rPr>
                        <a:t> on Hillsborough or the Village District).</a:t>
                      </a:r>
                      <a:endParaRPr sz="1425">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425"/>
                        <a:buFont typeface="Open Sans"/>
                        <a:buChar char="•"/>
                      </a:pPr>
                      <a:r>
                        <a:rPr lang="en" sz="1425" u="none" cap="none" strike="noStrike">
                          <a:solidFill>
                            <a:srgbClr val="222222"/>
                          </a:solidFill>
                          <a:latin typeface="Open Sans"/>
                          <a:ea typeface="Open Sans"/>
                          <a:cs typeface="Open Sans"/>
                          <a:sym typeface="Open Sans"/>
                        </a:rPr>
                        <a:t>Do not volunteer for jobs that are normally paid.</a:t>
                      </a:r>
                      <a:endParaRPr sz="1425">
                        <a:solidFill>
                          <a:srgbClr val="222222"/>
                        </a:solidFill>
                        <a:latin typeface="Open Sans"/>
                        <a:ea typeface="Open Sans"/>
                        <a:cs typeface="Open Sans"/>
                        <a:sym typeface="Open Sans"/>
                      </a:endParaRPr>
                    </a:p>
                    <a:p>
                      <a:pPr indent="-164306" lvl="0" marL="126206" marR="0" rtl="0" algn="l">
                        <a:spcBef>
                          <a:spcPts val="0"/>
                        </a:spcBef>
                        <a:spcAft>
                          <a:spcPts val="0"/>
                        </a:spcAft>
                        <a:buClr>
                          <a:srgbClr val="222222"/>
                        </a:buClr>
                        <a:buSzPts val="1425"/>
                        <a:buFont typeface="Open Sans"/>
                        <a:buChar char="•"/>
                      </a:pPr>
                      <a:r>
                        <a:rPr lang="en" sz="1425" u="none" cap="none" strike="noStrike">
                          <a:solidFill>
                            <a:srgbClr val="222222"/>
                          </a:solidFill>
                          <a:latin typeface="Open Sans"/>
                          <a:ea typeface="Open Sans"/>
                          <a:cs typeface="Open Sans"/>
                          <a:sym typeface="Open Sans"/>
                        </a:rPr>
                        <a:t>Do not consul</a:t>
                      </a:r>
                      <a:r>
                        <a:rPr lang="en" sz="1425">
                          <a:solidFill>
                            <a:srgbClr val="222222"/>
                          </a:solidFill>
                          <a:latin typeface="Open Sans"/>
                          <a:ea typeface="Open Sans"/>
                          <a:cs typeface="Open Sans"/>
                          <a:sym typeface="Open Sans"/>
                        </a:rPr>
                        <a:t>t </a:t>
                      </a:r>
                      <a:r>
                        <a:rPr lang="en" sz="1425" u="none" cap="none" strike="noStrike">
                          <a:solidFill>
                            <a:srgbClr val="222222"/>
                          </a:solidFill>
                          <a:latin typeface="Open Sans"/>
                          <a:ea typeface="Open Sans"/>
                          <a:cs typeface="Open Sans"/>
                          <a:sym typeface="Open Sans"/>
                        </a:rPr>
                        <a:t>or give talks/lectures (even within your field) at other universities or institutions unless first approved by OIS.</a:t>
                      </a:r>
                      <a:endParaRPr sz="1425">
                        <a:solidFill>
                          <a:srgbClr val="222222"/>
                        </a:solidFill>
                        <a:latin typeface="Open Sans"/>
                        <a:ea typeface="Open Sans"/>
                        <a:cs typeface="Open Sans"/>
                        <a:sym typeface="Open Sans"/>
                      </a:endParaRPr>
                    </a:p>
                    <a:p>
                      <a:pPr indent="-73819" lvl="0" marL="126206" marR="0" rtl="0" algn="l">
                        <a:spcBef>
                          <a:spcPts val="0"/>
                        </a:spcBef>
                        <a:spcAft>
                          <a:spcPts val="0"/>
                        </a:spcAft>
                        <a:buClr>
                          <a:schemeClr val="dk1"/>
                        </a:buClr>
                        <a:buSzPts val="825"/>
                        <a:buFont typeface="Arial"/>
                        <a:buNone/>
                      </a:pPr>
                      <a:r>
                        <a:t/>
                      </a:r>
                      <a:endParaRPr b="1" sz="1425">
                        <a:solidFill>
                          <a:srgbClr val="222222"/>
                        </a:solidFill>
                        <a:latin typeface="Open Sans"/>
                        <a:ea typeface="Open Sans"/>
                        <a:cs typeface="Open Sans"/>
                        <a:sym typeface="Open Sans"/>
                      </a:endParaRPr>
                    </a:p>
                    <a:p>
                      <a:pPr indent="0" lvl="0" marL="0" marR="0" rtl="0" algn="ctr">
                        <a:spcBef>
                          <a:spcPts val="0"/>
                        </a:spcBef>
                        <a:spcAft>
                          <a:spcPts val="0"/>
                        </a:spcAft>
                        <a:buNone/>
                      </a:pPr>
                      <a:r>
                        <a:rPr b="1" lang="en" sz="1425">
                          <a:solidFill>
                            <a:srgbClr val="222222"/>
                          </a:solidFill>
                          <a:latin typeface="Open Sans"/>
                          <a:ea typeface="Open Sans"/>
                          <a:cs typeface="Open Sans"/>
                          <a:sym typeface="Open Sans"/>
                        </a:rPr>
                        <a:t>Engaging in unauthorized activities is a serious immigration violation and will result in termination of your J-1 program.</a:t>
                      </a:r>
                      <a:endParaRPr b="1" sz="1425">
                        <a:solidFill>
                          <a:srgbClr val="222222"/>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7"/>
          <p:cNvSpPr txBox="1"/>
          <p:nvPr>
            <p:ph type="title"/>
          </p:nvPr>
        </p:nvSpPr>
        <p:spPr>
          <a:xfrm>
            <a:off x="602825" y="257119"/>
            <a:ext cx="8610600" cy="857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600" u="none" cap="none" strike="noStrike">
                <a:solidFill>
                  <a:srgbClr val="222222"/>
                </a:solidFill>
                <a:latin typeface="Open Sans"/>
                <a:ea typeface="Open Sans"/>
                <a:cs typeface="Open Sans"/>
                <a:sym typeface="Open Sans"/>
              </a:rPr>
              <a:t>Today’s Agenda</a:t>
            </a:r>
            <a:endParaRPr i="0" sz="3600" u="none" cap="none" strike="noStrike">
              <a:solidFill>
                <a:srgbClr val="222222"/>
              </a:solidFill>
              <a:latin typeface="Open Sans"/>
              <a:ea typeface="Open Sans"/>
              <a:cs typeface="Open Sans"/>
              <a:sym typeface="Open Sans"/>
            </a:endParaRPr>
          </a:p>
        </p:txBody>
      </p:sp>
      <p:sp>
        <p:nvSpPr>
          <p:cNvPr id="96" name="Google Shape;96;p17"/>
          <p:cNvSpPr txBox="1"/>
          <p:nvPr>
            <p:ph idx="1" type="body"/>
          </p:nvPr>
        </p:nvSpPr>
        <p:spPr>
          <a:xfrm>
            <a:off x="1098125" y="851513"/>
            <a:ext cx="8115300" cy="3440400"/>
          </a:xfrm>
          <a:prstGeom prst="rect">
            <a:avLst/>
          </a:prstGeom>
          <a:noFill/>
          <a:ln>
            <a:noFill/>
          </a:ln>
        </p:spPr>
        <p:txBody>
          <a:bodyPr anchorCtr="0" anchor="ctr" bIns="45700" lIns="91425" spcFirstLastPara="1" rIns="91425" wrap="square" tIns="45700">
            <a:noAutofit/>
          </a:bodyPr>
          <a:lstStyle/>
          <a:p>
            <a:pPr indent="-387350" lvl="0" marL="342900" marR="0" rtl="0" algn="l">
              <a:spcBef>
                <a:spcPts val="0"/>
              </a:spcBef>
              <a:spcAft>
                <a:spcPts val="0"/>
              </a:spcAft>
              <a:buClr>
                <a:srgbClr val="222222"/>
              </a:buClr>
              <a:buSzPts val="3100"/>
              <a:buFont typeface="Open Sans"/>
              <a:buChar char="•"/>
            </a:pPr>
            <a:r>
              <a:rPr lang="en" sz="3100">
                <a:solidFill>
                  <a:srgbClr val="222222"/>
                </a:solidFill>
                <a:highlight>
                  <a:schemeClr val="lt1"/>
                </a:highlight>
                <a:latin typeface="Open Sans"/>
                <a:ea typeface="Open Sans"/>
                <a:cs typeface="Open Sans"/>
                <a:sym typeface="Open Sans"/>
              </a:rPr>
              <a:t>The Office of International Services (OIS)</a:t>
            </a:r>
            <a:endParaRPr sz="3100">
              <a:solidFill>
                <a:srgbClr val="222222"/>
              </a:solidFill>
              <a:highlight>
                <a:schemeClr val="lt1"/>
              </a:highlight>
              <a:latin typeface="Open Sans"/>
              <a:ea typeface="Open Sans"/>
              <a:cs typeface="Open Sans"/>
              <a:sym typeface="Open Sans"/>
            </a:endParaRPr>
          </a:p>
          <a:p>
            <a:pPr indent="-387350" lvl="0" marL="342900" marR="0" rtl="0" algn="l">
              <a:spcBef>
                <a:spcPts val="480"/>
              </a:spcBef>
              <a:spcAft>
                <a:spcPts val="0"/>
              </a:spcAft>
              <a:buClr>
                <a:srgbClr val="222222"/>
              </a:buClr>
              <a:buSzPts val="3100"/>
              <a:buFont typeface="Open Sans"/>
              <a:buChar char="•"/>
            </a:pPr>
            <a:r>
              <a:rPr i="0" lang="en" sz="3100" u="none" cap="none" strike="noStrike">
                <a:solidFill>
                  <a:srgbClr val="222222"/>
                </a:solidFill>
                <a:highlight>
                  <a:schemeClr val="lt1"/>
                </a:highlight>
                <a:latin typeface="Open Sans"/>
                <a:ea typeface="Open Sans"/>
                <a:cs typeface="Open Sans"/>
                <a:sym typeface="Open Sans"/>
              </a:rPr>
              <a:t>Immigration Information</a:t>
            </a:r>
            <a:endParaRPr i="0" sz="3100" u="none" cap="none" strike="noStrike">
              <a:solidFill>
                <a:srgbClr val="222222"/>
              </a:solidFill>
              <a:highlight>
                <a:schemeClr val="lt1"/>
              </a:highlight>
              <a:latin typeface="Open Sans"/>
              <a:ea typeface="Open Sans"/>
              <a:cs typeface="Open Sans"/>
              <a:sym typeface="Open Sans"/>
            </a:endParaRPr>
          </a:p>
          <a:p>
            <a:pPr indent="-387350" lvl="0" marL="342900" marR="0" rtl="0" algn="l">
              <a:spcBef>
                <a:spcPts val="480"/>
              </a:spcBef>
              <a:spcAft>
                <a:spcPts val="0"/>
              </a:spcAft>
              <a:buClr>
                <a:srgbClr val="222222"/>
              </a:buClr>
              <a:buSzPts val="3100"/>
              <a:buFont typeface="Open Sans"/>
              <a:buChar char="•"/>
            </a:pPr>
            <a:r>
              <a:rPr i="0" lang="en" sz="3100" u="none" cap="none" strike="noStrike">
                <a:solidFill>
                  <a:srgbClr val="222222"/>
                </a:solidFill>
                <a:highlight>
                  <a:schemeClr val="lt1"/>
                </a:highlight>
                <a:latin typeface="Open Sans"/>
                <a:ea typeface="Open Sans"/>
                <a:cs typeface="Open Sans"/>
                <a:sym typeface="Open Sans"/>
              </a:rPr>
              <a:t>Life in the US and at NC State</a:t>
            </a:r>
            <a:endParaRPr sz="3100">
              <a:solidFill>
                <a:srgbClr val="222222"/>
              </a:solidFill>
              <a:highlight>
                <a:schemeClr val="lt1"/>
              </a:highlight>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5"/>
          <p:cNvSpPr txBox="1"/>
          <p:nvPr>
            <p:ph type="title"/>
          </p:nvPr>
        </p:nvSpPr>
        <p:spPr>
          <a:xfrm>
            <a:off x="920300" y="259256"/>
            <a:ext cx="8223600" cy="626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2900" u="none" cap="none" strike="noStrike">
                <a:solidFill>
                  <a:srgbClr val="222222"/>
                </a:solidFill>
                <a:latin typeface="Open Sans"/>
                <a:ea typeface="Open Sans"/>
                <a:cs typeface="Open Sans"/>
                <a:sym typeface="Open Sans"/>
              </a:rPr>
              <a:t>Maintaining Status: Immigration Violations</a:t>
            </a:r>
            <a:endParaRPr i="0" sz="2900" u="none" cap="none" strike="noStrike">
              <a:solidFill>
                <a:srgbClr val="222222"/>
              </a:solidFill>
              <a:latin typeface="Open Sans"/>
              <a:ea typeface="Open Sans"/>
              <a:cs typeface="Open Sans"/>
              <a:sym typeface="Open Sans"/>
            </a:endParaRPr>
          </a:p>
        </p:txBody>
      </p:sp>
      <p:sp>
        <p:nvSpPr>
          <p:cNvPr id="235" name="Google Shape;235;p35"/>
          <p:cNvSpPr txBox="1"/>
          <p:nvPr>
            <p:ph idx="1" type="body"/>
          </p:nvPr>
        </p:nvSpPr>
        <p:spPr>
          <a:xfrm>
            <a:off x="983975" y="925275"/>
            <a:ext cx="8082600" cy="3906300"/>
          </a:xfrm>
          <a:prstGeom prst="rect">
            <a:avLst/>
          </a:prstGeom>
          <a:noFill/>
          <a:ln>
            <a:noFill/>
          </a:ln>
        </p:spPr>
        <p:txBody>
          <a:bodyPr anchorCtr="0" anchor="t" bIns="45700" lIns="91425" spcFirstLastPara="1" rIns="91425" wrap="square" tIns="45700">
            <a:noAutofit/>
          </a:bodyPr>
          <a:lstStyle/>
          <a:p>
            <a:pPr indent="-330200" lvl="0" marL="342900" marR="0" rtl="0" algn="l">
              <a:spcBef>
                <a:spcPts val="0"/>
              </a:spcBef>
              <a:spcAft>
                <a:spcPts val="0"/>
              </a:spcAft>
              <a:buClr>
                <a:srgbClr val="222222"/>
              </a:buClr>
              <a:buSzPts val="1800"/>
              <a:buFont typeface="Open Sans"/>
              <a:buChar char="•"/>
            </a:pPr>
            <a:r>
              <a:rPr i="0" lang="en" sz="1800" u="none" cap="none" strike="noStrike">
                <a:solidFill>
                  <a:srgbClr val="222222"/>
                </a:solidFill>
                <a:latin typeface="Open Sans"/>
                <a:ea typeface="Open Sans"/>
                <a:cs typeface="Open Sans"/>
                <a:sym typeface="Open Sans"/>
              </a:rPr>
              <a:t>If you fail to maintain your status, there can be serious consequences, including termination.  </a:t>
            </a:r>
            <a:endParaRPr sz="1800">
              <a:solidFill>
                <a:srgbClr val="222222"/>
              </a:solidFill>
              <a:latin typeface="Open Sans"/>
              <a:ea typeface="Open Sans"/>
              <a:cs typeface="Open Sans"/>
              <a:sym typeface="Open Sans"/>
            </a:endParaRPr>
          </a:p>
          <a:p>
            <a:pPr indent="-330200" lvl="0" marL="342900" marR="0" rtl="0" algn="l">
              <a:spcBef>
                <a:spcPts val="400"/>
              </a:spcBef>
              <a:spcAft>
                <a:spcPts val="0"/>
              </a:spcAft>
              <a:buClr>
                <a:srgbClr val="222222"/>
              </a:buClr>
              <a:buSzPts val="1800"/>
              <a:buFont typeface="Open Sans"/>
              <a:buChar char="•"/>
            </a:pPr>
            <a:r>
              <a:rPr i="0" lang="en" sz="1800" u="none" cap="none" strike="noStrike">
                <a:solidFill>
                  <a:srgbClr val="222222"/>
                </a:solidFill>
                <a:latin typeface="Open Sans"/>
                <a:ea typeface="Open Sans"/>
                <a:cs typeface="Open Sans"/>
                <a:sym typeface="Open Sans"/>
              </a:rPr>
              <a:t>NCSU is required to terminate J-1 </a:t>
            </a:r>
            <a:r>
              <a:rPr lang="en" sz="1800">
                <a:solidFill>
                  <a:srgbClr val="222222"/>
                </a:solidFill>
                <a:latin typeface="Open Sans"/>
                <a:ea typeface="Open Sans"/>
                <a:cs typeface="Open Sans"/>
                <a:sym typeface="Open Sans"/>
              </a:rPr>
              <a:t>P</a:t>
            </a:r>
            <a:r>
              <a:rPr i="0" lang="en" sz="1800" u="none" cap="none" strike="noStrike">
                <a:solidFill>
                  <a:srgbClr val="222222"/>
                </a:solidFill>
                <a:latin typeface="Open Sans"/>
                <a:ea typeface="Open Sans"/>
                <a:cs typeface="Open Sans"/>
                <a:sym typeface="Open Sans"/>
              </a:rPr>
              <a:t>rograms for </a:t>
            </a:r>
            <a:r>
              <a:rPr lang="en" sz="1800">
                <a:solidFill>
                  <a:srgbClr val="222222"/>
                </a:solidFill>
                <a:latin typeface="Open Sans"/>
                <a:ea typeface="Open Sans"/>
                <a:cs typeface="Open Sans"/>
                <a:sym typeface="Open Sans"/>
              </a:rPr>
              <a:t>those</a:t>
            </a:r>
            <a:r>
              <a:rPr i="0" lang="en" sz="1800" u="none" cap="none" strike="noStrike">
                <a:solidFill>
                  <a:srgbClr val="222222"/>
                </a:solidFill>
                <a:latin typeface="Open Sans"/>
                <a:ea typeface="Open Sans"/>
                <a:cs typeface="Open Sans"/>
                <a:sym typeface="Open Sans"/>
              </a:rPr>
              <a:t> who commit certain immigration violations including the following:</a:t>
            </a:r>
            <a:endParaRPr sz="1800">
              <a:solidFill>
                <a:srgbClr val="222222"/>
              </a:solidFill>
              <a:latin typeface="Open Sans"/>
              <a:ea typeface="Open Sans"/>
              <a:cs typeface="Open Sans"/>
              <a:sym typeface="Open Sans"/>
            </a:endParaRPr>
          </a:p>
          <a:p>
            <a:pPr indent="-285750" lvl="1" marL="742950" marR="0" rtl="0" algn="l">
              <a:spcBef>
                <a:spcPts val="360"/>
              </a:spcBef>
              <a:spcAft>
                <a:spcPts val="0"/>
              </a:spcAft>
              <a:buClr>
                <a:srgbClr val="222222"/>
              </a:buClr>
              <a:buSzPts val="1800"/>
              <a:buFont typeface="Open Sans"/>
              <a:buChar char="–"/>
            </a:pPr>
            <a:r>
              <a:rPr i="0" lang="en" sz="1800" u="none" cap="none" strike="noStrike">
                <a:solidFill>
                  <a:srgbClr val="222222"/>
                </a:solidFill>
                <a:latin typeface="Open Sans"/>
                <a:ea typeface="Open Sans"/>
                <a:cs typeface="Open Sans"/>
                <a:sym typeface="Open Sans"/>
              </a:rPr>
              <a:t>Working without authorization</a:t>
            </a:r>
            <a:endParaRPr sz="1800">
              <a:solidFill>
                <a:srgbClr val="222222"/>
              </a:solidFill>
              <a:latin typeface="Open Sans"/>
              <a:ea typeface="Open Sans"/>
              <a:cs typeface="Open Sans"/>
              <a:sym typeface="Open Sans"/>
            </a:endParaRPr>
          </a:p>
          <a:p>
            <a:pPr indent="-285750" lvl="1" marL="742950" marR="0" rtl="0" algn="l">
              <a:spcBef>
                <a:spcPts val="360"/>
              </a:spcBef>
              <a:spcAft>
                <a:spcPts val="0"/>
              </a:spcAft>
              <a:buClr>
                <a:srgbClr val="222222"/>
              </a:buClr>
              <a:buSzPts val="1800"/>
              <a:buFont typeface="Open Sans"/>
              <a:buChar char="–"/>
            </a:pPr>
            <a:r>
              <a:rPr i="0" lang="en" sz="1800" u="none" cap="none" strike="noStrike">
                <a:solidFill>
                  <a:srgbClr val="222222"/>
                </a:solidFill>
                <a:latin typeface="Open Sans"/>
                <a:ea typeface="Open Sans"/>
                <a:cs typeface="Open Sans"/>
                <a:sym typeface="Open Sans"/>
              </a:rPr>
              <a:t>Willful failure to maintain health insurance for self </a:t>
            </a:r>
            <a:r>
              <a:rPr lang="en" sz="1800">
                <a:solidFill>
                  <a:srgbClr val="222222"/>
                </a:solidFill>
                <a:latin typeface="Open Sans"/>
                <a:ea typeface="Open Sans"/>
                <a:cs typeface="Open Sans"/>
                <a:sym typeface="Open Sans"/>
              </a:rPr>
              <a:t>and their</a:t>
            </a:r>
            <a:r>
              <a:rPr i="0" lang="en" sz="1800" u="none" cap="none" strike="noStrike">
                <a:solidFill>
                  <a:srgbClr val="222222"/>
                </a:solidFill>
                <a:latin typeface="Open Sans"/>
                <a:ea typeface="Open Sans"/>
                <a:cs typeface="Open Sans"/>
                <a:sym typeface="Open Sans"/>
              </a:rPr>
              <a:t> J-2 dependents</a:t>
            </a:r>
            <a:endParaRPr sz="1800">
              <a:solidFill>
                <a:srgbClr val="222222"/>
              </a:solidFill>
              <a:latin typeface="Open Sans"/>
              <a:ea typeface="Open Sans"/>
              <a:cs typeface="Open Sans"/>
              <a:sym typeface="Open Sans"/>
            </a:endParaRPr>
          </a:p>
          <a:p>
            <a:pPr indent="-330200" lvl="0" marL="342900" marR="0" rtl="0" algn="l">
              <a:spcBef>
                <a:spcPts val="400"/>
              </a:spcBef>
              <a:spcAft>
                <a:spcPts val="0"/>
              </a:spcAft>
              <a:buClr>
                <a:srgbClr val="222222"/>
              </a:buClr>
              <a:buSzPts val="1800"/>
              <a:buFont typeface="Open Sans"/>
              <a:buChar char="•"/>
            </a:pPr>
            <a:r>
              <a:rPr i="0" lang="en" sz="1800" u="none" cap="none" strike="noStrike">
                <a:solidFill>
                  <a:srgbClr val="222222"/>
                </a:solidFill>
                <a:latin typeface="Open Sans"/>
                <a:ea typeface="Open Sans"/>
                <a:cs typeface="Open Sans"/>
                <a:sym typeface="Open Sans"/>
              </a:rPr>
              <a:t>If your J-1 program is terminated, it is not possible to get reinstated to valid status and you must depart the US immediately.  </a:t>
            </a:r>
            <a:endParaRPr sz="1800">
              <a:solidFill>
                <a:srgbClr val="222222"/>
              </a:solidFill>
              <a:latin typeface="Open Sans"/>
              <a:ea typeface="Open Sans"/>
              <a:cs typeface="Open Sans"/>
              <a:sym typeface="Open Sans"/>
            </a:endParaRPr>
          </a:p>
          <a:p>
            <a:pPr indent="-330200" lvl="0" marL="342900" marR="0" rtl="0" algn="l">
              <a:spcBef>
                <a:spcPts val="400"/>
              </a:spcBef>
              <a:spcAft>
                <a:spcPts val="0"/>
              </a:spcAft>
              <a:buClr>
                <a:srgbClr val="222222"/>
              </a:buClr>
              <a:buSzPts val="1800"/>
              <a:buFont typeface="Open Sans"/>
              <a:buChar char="•"/>
            </a:pPr>
            <a:r>
              <a:rPr i="0" lang="en" sz="1800" u="none" cap="none" strike="noStrike">
                <a:solidFill>
                  <a:srgbClr val="222222"/>
                </a:solidFill>
                <a:latin typeface="Open Sans"/>
                <a:ea typeface="Open Sans"/>
                <a:cs typeface="Open Sans"/>
                <a:sym typeface="Open Sans"/>
              </a:rPr>
              <a:t>If your J-1 program is terminated, your J-2 dependents are also automatically terminated and must depart the US with you.</a:t>
            </a:r>
            <a:endParaRPr i="0" sz="1800" u="none" cap="none" strike="noStrike">
              <a:solidFill>
                <a:srgbClr val="222222"/>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6"/>
          <p:cNvSpPr txBox="1"/>
          <p:nvPr>
            <p:ph type="title"/>
          </p:nvPr>
        </p:nvSpPr>
        <p:spPr>
          <a:xfrm>
            <a:off x="983975" y="429450"/>
            <a:ext cx="7734000" cy="626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000" u="none" cap="none" strike="noStrike">
                <a:solidFill>
                  <a:srgbClr val="222222"/>
                </a:solidFill>
                <a:latin typeface="Open Sans"/>
                <a:ea typeface="Open Sans"/>
                <a:cs typeface="Open Sans"/>
                <a:sym typeface="Open Sans"/>
              </a:rPr>
              <a:t>Maintaining Status: Health Insurance</a:t>
            </a:r>
            <a:endParaRPr i="0" sz="3000" u="none" cap="none" strike="noStrike">
              <a:solidFill>
                <a:srgbClr val="222222"/>
              </a:solidFill>
              <a:latin typeface="Open Sans"/>
              <a:ea typeface="Open Sans"/>
              <a:cs typeface="Open Sans"/>
              <a:sym typeface="Open Sans"/>
            </a:endParaRPr>
          </a:p>
        </p:txBody>
      </p:sp>
      <p:sp>
        <p:nvSpPr>
          <p:cNvPr id="241" name="Google Shape;241;p36"/>
          <p:cNvSpPr txBox="1"/>
          <p:nvPr>
            <p:ph idx="1" type="body"/>
          </p:nvPr>
        </p:nvSpPr>
        <p:spPr>
          <a:xfrm>
            <a:off x="493775" y="894975"/>
            <a:ext cx="5298300" cy="4154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757"/>
              <a:buFont typeface="Arial"/>
              <a:buNone/>
            </a:pPr>
            <a:r>
              <a:t/>
            </a:r>
            <a:endParaRPr i="0" sz="1600" u="none" cap="none" strike="noStrike">
              <a:solidFill>
                <a:schemeClr val="dk1"/>
              </a:solidFill>
              <a:latin typeface="Open Sans"/>
              <a:ea typeface="Open Sans"/>
              <a:cs typeface="Open Sans"/>
              <a:sym typeface="Open Sans"/>
            </a:endParaRPr>
          </a:p>
          <a:p>
            <a:pPr indent="0" lvl="0" marL="457200" marR="0" rtl="0" algn="l">
              <a:lnSpc>
                <a:spcPct val="115000"/>
              </a:lnSpc>
              <a:spcBef>
                <a:spcPts val="351"/>
              </a:spcBef>
              <a:spcAft>
                <a:spcPts val="0"/>
              </a:spcAft>
              <a:buNone/>
            </a:pPr>
            <a:r>
              <a:rPr i="0" lang="en" sz="1300" u="none" cap="none" strike="noStrike">
                <a:solidFill>
                  <a:srgbClr val="222222"/>
                </a:solidFill>
                <a:latin typeface="Open Sans"/>
                <a:ea typeface="Open Sans"/>
                <a:cs typeface="Open Sans"/>
                <a:sym typeface="Open Sans"/>
              </a:rPr>
              <a:t>It is a </a:t>
            </a:r>
            <a:r>
              <a:rPr b="1" i="0" lang="en" sz="1300" u="none" cap="none" strike="noStrike">
                <a:solidFill>
                  <a:srgbClr val="222222"/>
                </a:solidFill>
                <a:latin typeface="Open Sans"/>
                <a:ea typeface="Open Sans"/>
                <a:cs typeface="Open Sans"/>
                <a:sym typeface="Open Sans"/>
              </a:rPr>
              <a:t>requirement</a:t>
            </a:r>
            <a:r>
              <a:rPr i="0" lang="en" sz="1300" u="none" cap="none" strike="noStrike">
                <a:solidFill>
                  <a:srgbClr val="222222"/>
                </a:solidFill>
                <a:latin typeface="Open Sans"/>
                <a:ea typeface="Open Sans"/>
                <a:cs typeface="Open Sans"/>
                <a:sym typeface="Open Sans"/>
              </a:rPr>
              <a:t> of your J-1 </a:t>
            </a:r>
            <a:r>
              <a:rPr lang="en" sz="1300">
                <a:solidFill>
                  <a:srgbClr val="222222"/>
                </a:solidFill>
                <a:latin typeface="Open Sans"/>
                <a:ea typeface="Open Sans"/>
                <a:cs typeface="Open Sans"/>
                <a:sym typeface="Open Sans"/>
              </a:rPr>
              <a:t>P</a:t>
            </a:r>
            <a:r>
              <a:rPr i="0" lang="en" sz="1300" u="none" cap="none" strike="noStrike">
                <a:solidFill>
                  <a:srgbClr val="222222"/>
                </a:solidFill>
                <a:latin typeface="Open Sans"/>
                <a:ea typeface="Open Sans"/>
                <a:cs typeface="Open Sans"/>
                <a:sym typeface="Open Sans"/>
              </a:rPr>
              <a:t>rogram to maintain adequate health insurance for yourself and any J-2 dependents for the duration of your program. </a:t>
            </a:r>
            <a:br>
              <a:rPr i="0" lang="en" sz="1300" u="none" cap="none" strike="noStrike">
                <a:solidFill>
                  <a:srgbClr val="222222"/>
                </a:solidFill>
                <a:latin typeface="Open Sans"/>
                <a:ea typeface="Open Sans"/>
                <a:cs typeface="Open Sans"/>
                <a:sym typeface="Open Sans"/>
              </a:rPr>
            </a:br>
            <a:endParaRPr sz="1300">
              <a:solidFill>
                <a:srgbClr val="222222"/>
              </a:solidFill>
              <a:latin typeface="Open Sans"/>
              <a:ea typeface="Open Sans"/>
              <a:cs typeface="Open Sans"/>
              <a:sym typeface="Open Sans"/>
            </a:endParaRPr>
          </a:p>
          <a:p>
            <a:pPr indent="-304800" lvl="1" marL="914400" marR="0" rtl="0" algn="l">
              <a:lnSpc>
                <a:spcPct val="115000"/>
              </a:lnSpc>
              <a:spcBef>
                <a:spcPts val="314"/>
              </a:spcBef>
              <a:spcAft>
                <a:spcPts val="0"/>
              </a:spcAft>
              <a:buClr>
                <a:srgbClr val="222222"/>
              </a:buClr>
              <a:buSzPts val="1200"/>
              <a:buFont typeface="Open Sans"/>
              <a:buChar char="○"/>
            </a:pPr>
            <a:r>
              <a:rPr b="1" lang="en" sz="1200">
                <a:solidFill>
                  <a:srgbClr val="222222"/>
                </a:solidFill>
                <a:latin typeface="Open Sans"/>
                <a:ea typeface="Open Sans"/>
                <a:cs typeface="Open Sans"/>
                <a:sym typeface="Open Sans"/>
              </a:rPr>
              <a:t>Willful failure to maintain health insurance is considered a violation, which will result in termination from the program. It does not matter whether or not you are physically in the US. </a:t>
            </a:r>
            <a:endParaRPr b="1" sz="1200">
              <a:solidFill>
                <a:srgbClr val="222222"/>
              </a:solidFill>
              <a:latin typeface="Open Sans"/>
              <a:ea typeface="Open Sans"/>
              <a:cs typeface="Open Sans"/>
              <a:sym typeface="Open Sans"/>
            </a:endParaRPr>
          </a:p>
          <a:p>
            <a:pPr indent="-304800" lvl="1" marL="914400" marR="0" rtl="0" algn="l">
              <a:lnSpc>
                <a:spcPct val="115000"/>
              </a:lnSpc>
              <a:spcBef>
                <a:spcPts val="0"/>
              </a:spcBef>
              <a:spcAft>
                <a:spcPts val="0"/>
              </a:spcAft>
              <a:buClr>
                <a:srgbClr val="222222"/>
              </a:buClr>
              <a:buSzPts val="1200"/>
              <a:buFont typeface="Open Sans"/>
              <a:buChar char="○"/>
            </a:pPr>
            <a:r>
              <a:rPr b="1" lang="en" sz="1200">
                <a:solidFill>
                  <a:srgbClr val="222222"/>
                </a:solidFill>
                <a:latin typeface="Open Sans"/>
                <a:ea typeface="Open Sans"/>
                <a:cs typeface="Open Sans"/>
                <a:sym typeface="Open Sans"/>
              </a:rPr>
              <a:t>Dependents will also be terminated. There is no grace period. </a:t>
            </a:r>
            <a:r>
              <a:rPr lang="en" sz="1200">
                <a:solidFill>
                  <a:srgbClr val="222222"/>
                </a:solidFill>
                <a:latin typeface="Open Sans"/>
                <a:ea typeface="Open Sans"/>
                <a:cs typeface="Open Sans"/>
                <a:sym typeface="Open Sans"/>
              </a:rPr>
              <a:t>J-2 dependents must be covered for the </a:t>
            </a:r>
            <a:r>
              <a:rPr i="1" lang="en" sz="1200">
                <a:solidFill>
                  <a:srgbClr val="222222"/>
                </a:solidFill>
                <a:latin typeface="Open Sans"/>
                <a:ea typeface="Open Sans"/>
                <a:cs typeface="Open Sans"/>
                <a:sym typeface="Open Sans"/>
              </a:rPr>
              <a:t>entire length of the DS-2019</a:t>
            </a:r>
            <a:r>
              <a:rPr lang="en" sz="1200">
                <a:solidFill>
                  <a:srgbClr val="222222"/>
                </a:solidFill>
                <a:latin typeface="Open Sans"/>
                <a:ea typeface="Open Sans"/>
                <a:cs typeface="Open Sans"/>
                <a:sym typeface="Open Sans"/>
              </a:rPr>
              <a:t>. It does not matter whether or not they are in the US</a:t>
            </a:r>
            <a:endParaRPr b="1" sz="1200">
              <a:solidFill>
                <a:srgbClr val="222222"/>
              </a:solidFill>
              <a:latin typeface="Open Sans"/>
              <a:ea typeface="Open Sans"/>
              <a:cs typeface="Open Sans"/>
              <a:sym typeface="Open Sans"/>
            </a:endParaRPr>
          </a:p>
          <a:p>
            <a:pPr indent="-304800" lvl="1" marL="914400" marR="0" rtl="0" algn="l">
              <a:lnSpc>
                <a:spcPct val="115000"/>
              </a:lnSpc>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Do not forget to renew insurance if it will expire while you are here! </a:t>
            </a:r>
            <a:r>
              <a:rPr b="1" lang="en" sz="1200">
                <a:solidFill>
                  <a:srgbClr val="222222"/>
                </a:solidFill>
                <a:latin typeface="Open Sans"/>
                <a:ea typeface="Open Sans"/>
                <a:cs typeface="Open Sans"/>
                <a:sym typeface="Open Sans"/>
              </a:rPr>
              <a:t>OIS does not send reminders, so make sure to send proof of insurance as soon as you renew.</a:t>
            </a:r>
            <a:endParaRPr b="1" sz="1200">
              <a:solidFill>
                <a:srgbClr val="222222"/>
              </a:solidFill>
              <a:latin typeface="Open Sans"/>
              <a:ea typeface="Open Sans"/>
              <a:cs typeface="Open Sans"/>
              <a:sym typeface="Open Sans"/>
            </a:endParaRPr>
          </a:p>
          <a:p>
            <a:pPr indent="-304800" lvl="1" marL="914400" marR="0" rtl="0" algn="l">
              <a:lnSpc>
                <a:spcPct val="115000"/>
              </a:lnSpc>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OIS will check your insurance periodically when you apply for benefits such as an extension or travel signature. </a:t>
            </a:r>
            <a:endParaRPr b="1" sz="1200">
              <a:solidFill>
                <a:srgbClr val="222222"/>
              </a:solidFill>
              <a:latin typeface="Open Sans"/>
              <a:ea typeface="Open Sans"/>
              <a:cs typeface="Open Sans"/>
              <a:sym typeface="Open Sans"/>
            </a:endParaRPr>
          </a:p>
          <a:p>
            <a:pPr indent="0" lvl="0" marL="0" marR="0" rtl="0" algn="l">
              <a:lnSpc>
                <a:spcPct val="90000"/>
              </a:lnSpc>
              <a:spcBef>
                <a:spcPts val="314"/>
              </a:spcBef>
              <a:spcAft>
                <a:spcPts val="0"/>
              </a:spcAft>
              <a:buNone/>
            </a:pPr>
            <a:r>
              <a:t/>
            </a:r>
            <a:endParaRPr>
              <a:solidFill>
                <a:srgbClr val="222222"/>
              </a:solidFill>
            </a:endParaRPr>
          </a:p>
          <a:p>
            <a:pPr indent="-207836" lvl="0" marL="342900" marR="0" rtl="0" algn="l">
              <a:lnSpc>
                <a:spcPct val="90000"/>
              </a:lnSpc>
              <a:spcBef>
                <a:spcPts val="425"/>
              </a:spcBef>
              <a:spcAft>
                <a:spcPts val="0"/>
              </a:spcAft>
              <a:buClr>
                <a:schemeClr val="dk1"/>
              </a:buClr>
              <a:buSzPts val="2127"/>
              <a:buFont typeface="Arial"/>
              <a:buNone/>
            </a:pPr>
            <a:r>
              <a:t/>
            </a:r>
            <a:endParaRPr b="1" i="0" sz="2128" u="none" cap="none" strike="noStrike">
              <a:solidFill>
                <a:schemeClr val="dk1"/>
              </a:solidFill>
              <a:latin typeface="Century Gothic"/>
              <a:ea typeface="Century Gothic"/>
              <a:cs typeface="Century Gothic"/>
              <a:sym typeface="Century Gothic"/>
            </a:endParaRPr>
          </a:p>
          <a:p>
            <a:pPr indent="-213678" lvl="0" marL="342900" marR="0" rtl="0" algn="l">
              <a:lnSpc>
                <a:spcPct val="90000"/>
              </a:lnSpc>
              <a:spcBef>
                <a:spcPts val="407"/>
              </a:spcBef>
              <a:spcAft>
                <a:spcPts val="0"/>
              </a:spcAft>
              <a:buClr>
                <a:schemeClr val="dk1"/>
              </a:buClr>
              <a:buSzPts val="2035"/>
              <a:buFont typeface="Arial"/>
              <a:buNone/>
            </a:pPr>
            <a:r>
              <a:t/>
            </a:r>
            <a:endParaRPr b="0" i="0" sz="2035" u="none" cap="none" strike="noStrike">
              <a:solidFill>
                <a:schemeClr val="dk1"/>
              </a:solidFill>
              <a:latin typeface="Questrial"/>
              <a:ea typeface="Questrial"/>
              <a:cs typeface="Questrial"/>
              <a:sym typeface="Questrial"/>
            </a:endParaRPr>
          </a:p>
          <a:p>
            <a:pPr indent="-154940" lvl="0" marL="342900" marR="0" rtl="0" algn="l">
              <a:lnSpc>
                <a:spcPct val="90000"/>
              </a:lnSpc>
              <a:spcBef>
                <a:spcPts val="592"/>
              </a:spcBef>
              <a:spcAft>
                <a:spcPts val="0"/>
              </a:spcAft>
              <a:buClr>
                <a:schemeClr val="dk1"/>
              </a:buClr>
              <a:buSzPts val="2960"/>
              <a:buFont typeface="Arial"/>
              <a:buNone/>
            </a:pPr>
            <a:r>
              <a:t/>
            </a:r>
            <a:endParaRPr b="0" i="0" sz="2960" u="none" cap="none" strike="noStrike">
              <a:solidFill>
                <a:schemeClr val="dk1"/>
              </a:solidFill>
              <a:latin typeface="Questrial"/>
              <a:ea typeface="Questrial"/>
              <a:cs typeface="Questrial"/>
              <a:sym typeface="Questrial"/>
            </a:endParaRPr>
          </a:p>
        </p:txBody>
      </p:sp>
      <p:pic>
        <p:nvPicPr>
          <p:cNvPr descr="A doctor walking down the hallway of Student Health Services. &#10;&#10;" id="242" name="Google Shape;242;p36" title="student_health-7605.jpg"/>
          <p:cNvPicPr preferRelativeResize="0"/>
          <p:nvPr/>
        </p:nvPicPr>
        <p:blipFill>
          <a:blip r:embed="rId3">
            <a:alphaModFix/>
          </a:blip>
          <a:stretch>
            <a:fillRect/>
          </a:stretch>
        </p:blipFill>
        <p:spPr>
          <a:xfrm>
            <a:off x="5792150" y="2123100"/>
            <a:ext cx="3171150" cy="1858576"/>
          </a:xfrm>
          <a:prstGeom prst="rect">
            <a:avLst/>
          </a:prstGeom>
          <a:noFill/>
          <a:ln cap="flat" cmpd="sng" w="38100">
            <a:solidFill>
              <a:schemeClr val="dk1"/>
            </a:solidFill>
            <a:prstDash val="dot"/>
            <a:round/>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7"/>
          <p:cNvSpPr txBox="1"/>
          <p:nvPr>
            <p:ph type="title"/>
          </p:nvPr>
        </p:nvSpPr>
        <p:spPr>
          <a:xfrm>
            <a:off x="983975" y="429450"/>
            <a:ext cx="7734000" cy="626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200" u="none" cap="none" strike="noStrike">
                <a:solidFill>
                  <a:srgbClr val="222222"/>
                </a:solidFill>
                <a:latin typeface="Open Sans"/>
                <a:ea typeface="Open Sans"/>
                <a:cs typeface="Open Sans"/>
                <a:sym typeface="Open Sans"/>
              </a:rPr>
              <a:t>Health Insurance</a:t>
            </a:r>
            <a:endParaRPr i="0" sz="3200" u="none" cap="none" strike="noStrike">
              <a:solidFill>
                <a:srgbClr val="222222"/>
              </a:solidFill>
              <a:latin typeface="Open Sans"/>
              <a:ea typeface="Open Sans"/>
              <a:cs typeface="Open Sans"/>
              <a:sym typeface="Open Sans"/>
            </a:endParaRPr>
          </a:p>
        </p:txBody>
      </p:sp>
      <p:sp>
        <p:nvSpPr>
          <p:cNvPr id="248" name="Google Shape;248;p37"/>
          <p:cNvSpPr txBox="1"/>
          <p:nvPr>
            <p:ph idx="1" type="body"/>
          </p:nvPr>
        </p:nvSpPr>
        <p:spPr>
          <a:xfrm>
            <a:off x="983975" y="1114375"/>
            <a:ext cx="3606600" cy="3416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314"/>
              </a:spcBef>
              <a:spcAft>
                <a:spcPts val="0"/>
              </a:spcAft>
              <a:buNone/>
            </a:pPr>
            <a:r>
              <a:t/>
            </a:r>
            <a:endParaRPr b="1" i="0" sz="1388" u="none" cap="none" strike="noStrike">
              <a:solidFill>
                <a:srgbClr val="222222"/>
              </a:solidFill>
              <a:latin typeface="Century Gothic"/>
              <a:ea typeface="Century Gothic"/>
              <a:cs typeface="Century Gothic"/>
              <a:sym typeface="Century Gothic"/>
            </a:endParaRPr>
          </a:p>
          <a:p>
            <a:pPr indent="0" lvl="0" marL="342900" marR="0" rtl="0" algn="l">
              <a:lnSpc>
                <a:spcPct val="90000"/>
              </a:lnSpc>
              <a:spcBef>
                <a:spcPts val="351"/>
              </a:spcBef>
              <a:spcAft>
                <a:spcPts val="0"/>
              </a:spcAft>
              <a:buNone/>
            </a:pPr>
            <a:r>
              <a:rPr b="1" i="0" lang="en" sz="2000" u="none" cap="none" strike="noStrike">
                <a:solidFill>
                  <a:srgbClr val="222222"/>
                </a:solidFill>
                <a:latin typeface="Open Sans"/>
                <a:ea typeface="Open Sans"/>
                <a:cs typeface="Open Sans"/>
                <a:sym typeface="Open Sans"/>
              </a:rPr>
              <a:t>The minimum coverage levels are as follows:</a:t>
            </a:r>
            <a:endParaRPr sz="2000">
              <a:solidFill>
                <a:srgbClr val="222222"/>
              </a:solidFill>
              <a:latin typeface="Open Sans"/>
              <a:ea typeface="Open Sans"/>
              <a:cs typeface="Open Sans"/>
              <a:sym typeface="Open Sans"/>
            </a:endParaRPr>
          </a:p>
          <a:p>
            <a:pPr indent="-218440" lvl="1" marL="649224" marR="0" rtl="0" algn="l">
              <a:lnSpc>
                <a:spcPct val="90000"/>
              </a:lnSpc>
              <a:spcBef>
                <a:spcPts val="314"/>
              </a:spcBef>
              <a:spcAft>
                <a:spcPts val="0"/>
              </a:spcAft>
              <a:buClr>
                <a:srgbClr val="222222"/>
              </a:buClr>
              <a:buSzPts val="2000"/>
              <a:buFont typeface="Open Sans"/>
              <a:buChar char="•"/>
            </a:pPr>
            <a:r>
              <a:rPr i="0" lang="en" sz="2000" u="none" cap="none" strike="noStrike">
                <a:solidFill>
                  <a:srgbClr val="222222"/>
                </a:solidFill>
                <a:latin typeface="Open Sans"/>
                <a:ea typeface="Open Sans"/>
                <a:cs typeface="Open Sans"/>
                <a:sym typeface="Open Sans"/>
              </a:rPr>
              <a:t>$100,000 per accident/illness.</a:t>
            </a:r>
            <a:endParaRPr sz="2000">
              <a:solidFill>
                <a:srgbClr val="222222"/>
              </a:solidFill>
              <a:latin typeface="Open Sans"/>
              <a:ea typeface="Open Sans"/>
              <a:cs typeface="Open Sans"/>
              <a:sym typeface="Open Sans"/>
            </a:endParaRPr>
          </a:p>
          <a:p>
            <a:pPr indent="-218440" lvl="1" marL="649224" marR="0" rtl="0" algn="l">
              <a:lnSpc>
                <a:spcPct val="90000"/>
              </a:lnSpc>
              <a:spcBef>
                <a:spcPts val="314"/>
              </a:spcBef>
              <a:spcAft>
                <a:spcPts val="0"/>
              </a:spcAft>
              <a:buClr>
                <a:srgbClr val="222222"/>
              </a:buClr>
              <a:buSzPts val="2000"/>
              <a:buFont typeface="Open Sans"/>
              <a:buChar char="•"/>
            </a:pPr>
            <a:r>
              <a:rPr i="0" lang="en" sz="2000" u="none" cap="none" strike="noStrike">
                <a:solidFill>
                  <a:srgbClr val="222222"/>
                </a:solidFill>
                <a:latin typeface="Open Sans"/>
                <a:ea typeface="Open Sans"/>
                <a:cs typeface="Open Sans"/>
                <a:sym typeface="Open Sans"/>
              </a:rPr>
              <a:t>$50,000 medical evacuation.</a:t>
            </a:r>
            <a:endParaRPr sz="2000">
              <a:solidFill>
                <a:srgbClr val="222222"/>
              </a:solidFill>
              <a:latin typeface="Open Sans"/>
              <a:ea typeface="Open Sans"/>
              <a:cs typeface="Open Sans"/>
              <a:sym typeface="Open Sans"/>
            </a:endParaRPr>
          </a:p>
          <a:p>
            <a:pPr indent="-218440" lvl="1" marL="649224" marR="0" rtl="0" algn="l">
              <a:lnSpc>
                <a:spcPct val="90000"/>
              </a:lnSpc>
              <a:spcBef>
                <a:spcPts val="314"/>
              </a:spcBef>
              <a:spcAft>
                <a:spcPts val="0"/>
              </a:spcAft>
              <a:buClr>
                <a:srgbClr val="222222"/>
              </a:buClr>
              <a:buSzPts val="2000"/>
              <a:buFont typeface="Open Sans"/>
              <a:buChar char="•"/>
            </a:pPr>
            <a:r>
              <a:rPr i="0" lang="en" sz="2000" u="none" cap="none" strike="noStrike">
                <a:solidFill>
                  <a:srgbClr val="222222"/>
                </a:solidFill>
                <a:latin typeface="Open Sans"/>
                <a:ea typeface="Open Sans"/>
                <a:cs typeface="Open Sans"/>
                <a:sym typeface="Open Sans"/>
              </a:rPr>
              <a:t>$25,000 repatriation.</a:t>
            </a:r>
            <a:endParaRPr sz="2000">
              <a:solidFill>
                <a:srgbClr val="222222"/>
              </a:solidFill>
              <a:latin typeface="Open Sans"/>
              <a:ea typeface="Open Sans"/>
              <a:cs typeface="Open Sans"/>
              <a:sym typeface="Open Sans"/>
            </a:endParaRPr>
          </a:p>
          <a:p>
            <a:pPr indent="-218440" lvl="1" marL="649224" marR="0" rtl="0" algn="l">
              <a:lnSpc>
                <a:spcPct val="90000"/>
              </a:lnSpc>
              <a:spcBef>
                <a:spcPts val="314"/>
              </a:spcBef>
              <a:spcAft>
                <a:spcPts val="0"/>
              </a:spcAft>
              <a:buClr>
                <a:srgbClr val="222222"/>
              </a:buClr>
              <a:buSzPts val="2000"/>
              <a:buFont typeface="Open Sans"/>
              <a:buChar char="•"/>
            </a:pPr>
            <a:r>
              <a:rPr i="0" lang="en" sz="2000" u="none" cap="none" strike="noStrike">
                <a:solidFill>
                  <a:srgbClr val="222222"/>
                </a:solidFill>
                <a:latin typeface="Open Sans"/>
                <a:ea typeface="Open Sans"/>
                <a:cs typeface="Open Sans"/>
                <a:sym typeface="Open Sans"/>
              </a:rPr>
              <a:t>Deductible no more than $500.</a:t>
            </a:r>
            <a:endParaRPr sz="2000">
              <a:solidFill>
                <a:srgbClr val="222222"/>
              </a:solidFill>
              <a:latin typeface="Open Sans"/>
              <a:ea typeface="Open Sans"/>
              <a:cs typeface="Open Sans"/>
              <a:sym typeface="Open Sans"/>
            </a:endParaRPr>
          </a:p>
          <a:p>
            <a:pPr indent="-218440" lvl="1" marL="649224" marR="0" rtl="0" algn="l">
              <a:lnSpc>
                <a:spcPct val="90000"/>
              </a:lnSpc>
              <a:spcBef>
                <a:spcPts val="314"/>
              </a:spcBef>
              <a:spcAft>
                <a:spcPts val="0"/>
              </a:spcAft>
              <a:buClr>
                <a:srgbClr val="222222"/>
              </a:buClr>
              <a:buSzPts val="2000"/>
              <a:buFont typeface="Open Sans"/>
              <a:buChar char="•"/>
            </a:pPr>
            <a:r>
              <a:rPr i="0" lang="en" sz="2000" u="none" cap="none" strike="noStrike">
                <a:solidFill>
                  <a:srgbClr val="222222"/>
                </a:solidFill>
                <a:latin typeface="Open Sans"/>
                <a:ea typeface="Open Sans"/>
                <a:cs typeface="Open Sans"/>
                <a:sym typeface="Open Sans"/>
              </a:rPr>
              <a:t>Coinsurance no more than 25%.</a:t>
            </a:r>
            <a:endParaRPr sz="2000">
              <a:solidFill>
                <a:srgbClr val="222222"/>
              </a:solidFill>
              <a:latin typeface="Open Sans"/>
              <a:ea typeface="Open Sans"/>
              <a:cs typeface="Open Sans"/>
              <a:sym typeface="Open Sans"/>
            </a:endParaRPr>
          </a:p>
          <a:p>
            <a:pPr indent="-207836" lvl="0" marL="342900" marR="0" rtl="0" algn="l">
              <a:lnSpc>
                <a:spcPct val="90000"/>
              </a:lnSpc>
              <a:spcBef>
                <a:spcPts val="425"/>
              </a:spcBef>
              <a:spcAft>
                <a:spcPts val="0"/>
              </a:spcAft>
              <a:buClr>
                <a:schemeClr val="dk1"/>
              </a:buClr>
              <a:buSzPts val="2127"/>
              <a:buFont typeface="Arial"/>
              <a:buNone/>
            </a:pPr>
            <a:r>
              <a:t/>
            </a:r>
            <a:endParaRPr b="1" i="0" sz="2128" u="none" cap="none" strike="noStrike">
              <a:solidFill>
                <a:schemeClr val="dk1"/>
              </a:solidFill>
              <a:latin typeface="Century Gothic"/>
              <a:ea typeface="Century Gothic"/>
              <a:cs typeface="Century Gothic"/>
              <a:sym typeface="Century Gothic"/>
            </a:endParaRPr>
          </a:p>
          <a:p>
            <a:pPr indent="-213678" lvl="0" marL="342900" marR="0" rtl="0" algn="l">
              <a:lnSpc>
                <a:spcPct val="90000"/>
              </a:lnSpc>
              <a:spcBef>
                <a:spcPts val="407"/>
              </a:spcBef>
              <a:spcAft>
                <a:spcPts val="0"/>
              </a:spcAft>
              <a:buClr>
                <a:schemeClr val="dk1"/>
              </a:buClr>
              <a:buSzPts val="2035"/>
              <a:buFont typeface="Arial"/>
              <a:buNone/>
            </a:pPr>
            <a:r>
              <a:t/>
            </a:r>
            <a:endParaRPr b="0" i="0" sz="2035" u="none" cap="none" strike="noStrike">
              <a:solidFill>
                <a:schemeClr val="dk1"/>
              </a:solidFill>
              <a:latin typeface="Questrial"/>
              <a:ea typeface="Questrial"/>
              <a:cs typeface="Questrial"/>
              <a:sym typeface="Questrial"/>
            </a:endParaRPr>
          </a:p>
          <a:p>
            <a:pPr indent="-154940" lvl="0" marL="342900" marR="0" rtl="0" algn="l">
              <a:lnSpc>
                <a:spcPct val="90000"/>
              </a:lnSpc>
              <a:spcBef>
                <a:spcPts val="592"/>
              </a:spcBef>
              <a:spcAft>
                <a:spcPts val="0"/>
              </a:spcAft>
              <a:buClr>
                <a:schemeClr val="dk1"/>
              </a:buClr>
              <a:buSzPts val="2960"/>
              <a:buFont typeface="Arial"/>
              <a:buNone/>
            </a:pPr>
            <a:r>
              <a:t/>
            </a:r>
            <a:endParaRPr b="0" i="0" sz="2960" u="none" cap="none" strike="noStrike">
              <a:solidFill>
                <a:schemeClr val="dk1"/>
              </a:solidFill>
              <a:latin typeface="Questrial"/>
              <a:ea typeface="Questrial"/>
              <a:cs typeface="Questrial"/>
              <a:sym typeface="Questrial"/>
            </a:endParaRPr>
          </a:p>
        </p:txBody>
      </p:sp>
      <p:pic>
        <p:nvPicPr>
          <p:cNvPr descr="A doctor walking down the hallway of Student Health Services. &#10;&#10;" id="249" name="Google Shape;249;p37" title="student_health-7605.jpg"/>
          <p:cNvPicPr preferRelativeResize="0"/>
          <p:nvPr/>
        </p:nvPicPr>
        <p:blipFill>
          <a:blip r:embed="rId3">
            <a:alphaModFix/>
          </a:blip>
          <a:stretch>
            <a:fillRect/>
          </a:stretch>
        </p:blipFill>
        <p:spPr>
          <a:xfrm>
            <a:off x="4975300" y="1793475"/>
            <a:ext cx="3742674" cy="2058200"/>
          </a:xfrm>
          <a:prstGeom prst="rect">
            <a:avLst/>
          </a:prstGeom>
          <a:noFill/>
          <a:ln cap="flat" cmpd="sng" w="38100">
            <a:solidFill>
              <a:schemeClr val="dk1"/>
            </a:solidFill>
            <a:prstDash val="dot"/>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8"/>
          <p:cNvSpPr txBox="1"/>
          <p:nvPr>
            <p:ph type="title"/>
          </p:nvPr>
        </p:nvSpPr>
        <p:spPr>
          <a:xfrm>
            <a:off x="342900" y="457201"/>
            <a:ext cx="8458200" cy="571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b="0" i="0" lang="en" sz="3600" u="none" cap="none" strike="noStrike">
                <a:solidFill>
                  <a:srgbClr val="222222"/>
                </a:solidFill>
                <a:latin typeface="Century Gothic"/>
                <a:ea typeface="Century Gothic"/>
                <a:cs typeface="Century Gothic"/>
                <a:sym typeface="Century Gothic"/>
              </a:rPr>
            </a:br>
            <a:r>
              <a:rPr i="0" lang="en" sz="3600" u="none" cap="none" strike="noStrike">
                <a:solidFill>
                  <a:srgbClr val="222222"/>
                </a:solidFill>
                <a:latin typeface="Open Sans"/>
                <a:ea typeface="Open Sans"/>
                <a:cs typeface="Open Sans"/>
                <a:sym typeface="Open Sans"/>
              </a:rPr>
              <a:t>Health Care in the United States</a:t>
            </a:r>
            <a:br>
              <a:rPr b="0" i="0" lang="en" sz="3600" u="none" cap="none" strike="noStrike">
                <a:solidFill>
                  <a:srgbClr val="222222"/>
                </a:solidFill>
                <a:latin typeface="Century Gothic"/>
                <a:ea typeface="Century Gothic"/>
                <a:cs typeface="Century Gothic"/>
                <a:sym typeface="Century Gothic"/>
              </a:rPr>
            </a:br>
            <a:endParaRPr b="0" i="0" sz="3600" u="none" cap="none" strike="noStrike">
              <a:solidFill>
                <a:srgbClr val="222222"/>
              </a:solidFill>
              <a:latin typeface="Century Gothic"/>
              <a:ea typeface="Century Gothic"/>
              <a:cs typeface="Century Gothic"/>
              <a:sym typeface="Century Gothic"/>
            </a:endParaRPr>
          </a:p>
        </p:txBody>
      </p:sp>
      <p:graphicFrame>
        <p:nvGraphicFramePr>
          <p:cNvPr id="256" name="Google Shape;256;p38"/>
          <p:cNvGraphicFramePr/>
          <p:nvPr/>
        </p:nvGraphicFramePr>
        <p:xfrm>
          <a:off x="381000" y="1200150"/>
          <a:ext cx="3000000" cy="3000000"/>
        </p:xfrm>
        <a:graphic>
          <a:graphicData uri="http://schemas.openxmlformats.org/drawingml/2006/table">
            <a:tbl>
              <a:tblPr bandRow="1" firstRow="1">
                <a:noFill/>
                <a:tableStyleId>{D6C48FBD-4B7C-47C3-B527-680512FCFCC1}</a:tableStyleId>
              </a:tblPr>
              <a:tblGrid>
                <a:gridCol w="2794000"/>
                <a:gridCol w="2794000"/>
                <a:gridCol w="2794000"/>
              </a:tblGrid>
              <a:tr h="405500">
                <a:tc>
                  <a:txBody>
                    <a:bodyPr/>
                    <a:lstStyle/>
                    <a:p>
                      <a:pPr indent="0" lvl="0" marL="0" marR="0" rtl="0" algn="ctr">
                        <a:spcBef>
                          <a:spcPts val="0"/>
                        </a:spcBef>
                        <a:spcAft>
                          <a:spcPts val="0"/>
                        </a:spcAft>
                        <a:buNone/>
                      </a:pPr>
                      <a:r>
                        <a:rPr lang="en" sz="1500">
                          <a:latin typeface="Open Sans"/>
                          <a:ea typeface="Open Sans"/>
                          <a:cs typeface="Open Sans"/>
                          <a:sym typeface="Open Sans"/>
                        </a:rPr>
                        <a:t>Doctor’s Office</a:t>
                      </a:r>
                      <a:endParaRPr sz="1500">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c>
                  <a:txBody>
                    <a:bodyPr/>
                    <a:lstStyle/>
                    <a:p>
                      <a:pPr indent="0" lvl="0" marL="0" marR="0" rtl="0" algn="ctr">
                        <a:spcBef>
                          <a:spcPts val="0"/>
                        </a:spcBef>
                        <a:spcAft>
                          <a:spcPts val="0"/>
                        </a:spcAft>
                        <a:buNone/>
                      </a:pPr>
                      <a:r>
                        <a:rPr lang="en" sz="1500">
                          <a:latin typeface="Open Sans"/>
                          <a:ea typeface="Open Sans"/>
                          <a:cs typeface="Open Sans"/>
                          <a:sym typeface="Open Sans"/>
                        </a:rPr>
                        <a:t>Urgent Care</a:t>
                      </a:r>
                      <a:endParaRPr sz="1500">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c>
                  <a:txBody>
                    <a:bodyPr/>
                    <a:lstStyle/>
                    <a:p>
                      <a:pPr indent="0" lvl="0" marL="0" marR="0" rtl="0" algn="ctr">
                        <a:spcBef>
                          <a:spcPts val="0"/>
                        </a:spcBef>
                        <a:spcAft>
                          <a:spcPts val="0"/>
                        </a:spcAft>
                        <a:buNone/>
                      </a:pPr>
                      <a:r>
                        <a:rPr lang="en" sz="1500">
                          <a:latin typeface="Open Sans"/>
                          <a:ea typeface="Open Sans"/>
                          <a:cs typeface="Open Sans"/>
                          <a:sym typeface="Open Sans"/>
                        </a:rPr>
                        <a:t>Hospital</a:t>
                      </a:r>
                      <a:endParaRPr sz="1200">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r>
              <a:tr h="2852050">
                <a:tc>
                  <a:txBody>
                    <a:bodyPr/>
                    <a:lstStyle/>
                    <a:p>
                      <a:pPr indent="-50006" lvl="0" marL="214313" marR="0" rtl="0" algn="l">
                        <a:spcBef>
                          <a:spcPts val="0"/>
                        </a:spcBef>
                        <a:spcAft>
                          <a:spcPts val="0"/>
                        </a:spcAft>
                        <a:buClr>
                          <a:schemeClr val="dk1"/>
                        </a:buClr>
                        <a:buSzPts val="1200"/>
                        <a:buFont typeface="Arial"/>
                        <a:buNone/>
                      </a:pPr>
                      <a:r>
                        <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Non-emergency illness/injury</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Preferred preventative care method in the US</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Used to establish provider before illness occurs or manage long-term conditions</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Choose one within health insurance “network”</a:t>
                      </a:r>
                      <a:endParaRPr sz="1050">
                        <a:solidFill>
                          <a:srgbClr val="222222"/>
                        </a:solidFill>
                        <a:latin typeface="Open Sans"/>
                        <a:ea typeface="Open Sans"/>
                        <a:cs typeface="Open Sans"/>
                        <a:sym typeface="Open Sans"/>
                      </a:endParaRPr>
                    </a:p>
                    <a:p>
                      <a:pPr indent="0" lvl="0" marL="0" marR="0" rtl="0" algn="l">
                        <a:spcBef>
                          <a:spcPts val="0"/>
                        </a:spcBef>
                        <a:spcAft>
                          <a:spcPts val="0"/>
                        </a:spcAft>
                        <a:buNone/>
                      </a:pPr>
                      <a:r>
                        <a:t/>
                      </a:r>
                      <a:endParaRPr sz="975">
                        <a:solidFill>
                          <a:srgbClr val="222222"/>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c>
                  <a:txBody>
                    <a:bodyPr/>
                    <a:lstStyle/>
                    <a:p>
                      <a:pPr indent="-50006" lvl="0" marL="214313" marR="0" rtl="0" algn="l">
                        <a:spcBef>
                          <a:spcPts val="0"/>
                        </a:spcBef>
                        <a:spcAft>
                          <a:spcPts val="0"/>
                        </a:spcAft>
                        <a:buClr>
                          <a:schemeClr val="dk1"/>
                        </a:buClr>
                        <a:buSzPts val="1200"/>
                        <a:buFont typeface="Arial"/>
                        <a:buNone/>
                      </a:pPr>
                      <a:r>
                        <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For sudden/potentially serious illness or injury </a:t>
                      </a:r>
                      <a:br>
                        <a:rPr lang="en" sz="1200">
                          <a:solidFill>
                            <a:srgbClr val="222222"/>
                          </a:solidFill>
                          <a:latin typeface="Open Sans"/>
                          <a:ea typeface="Open Sans"/>
                          <a:cs typeface="Open Sans"/>
                          <a:sym typeface="Open Sans"/>
                        </a:rPr>
                      </a:br>
                      <a:r>
                        <a:rPr lang="en" sz="1200">
                          <a:solidFill>
                            <a:srgbClr val="222222"/>
                          </a:solidFill>
                          <a:latin typeface="Open Sans"/>
                          <a:ea typeface="Open Sans"/>
                          <a:cs typeface="Open Sans"/>
                          <a:sym typeface="Open Sans"/>
                        </a:rPr>
                        <a:t>(i.e. food poisoning, flu, sprained ankle)</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Flat rate fee depending on insurance</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Night and weekend hours</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Used when doctor’s office is closed</a:t>
                      </a:r>
                      <a:endParaRPr sz="1050">
                        <a:solidFill>
                          <a:srgbClr val="222222"/>
                        </a:solidFill>
                        <a:latin typeface="Open Sans"/>
                        <a:ea typeface="Open Sans"/>
                        <a:cs typeface="Open Sans"/>
                        <a:sym typeface="Open Sans"/>
                      </a:endParaRPr>
                    </a:p>
                    <a:p>
                      <a:pPr indent="0" lvl="0" marL="0" marR="0" rtl="0" algn="l">
                        <a:spcBef>
                          <a:spcPts val="0"/>
                        </a:spcBef>
                        <a:spcAft>
                          <a:spcPts val="0"/>
                        </a:spcAft>
                        <a:buNone/>
                      </a:pPr>
                      <a:r>
                        <a:t/>
                      </a:r>
                      <a:endParaRPr sz="900">
                        <a:solidFill>
                          <a:srgbClr val="222222"/>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c>
                  <a:txBody>
                    <a:bodyPr/>
                    <a:lstStyle/>
                    <a:p>
                      <a:pPr indent="-50006" lvl="0" marL="214313" marR="0" rtl="0" algn="l">
                        <a:spcBef>
                          <a:spcPts val="0"/>
                        </a:spcBef>
                        <a:spcAft>
                          <a:spcPts val="0"/>
                        </a:spcAft>
                        <a:buClr>
                          <a:schemeClr val="dk1"/>
                        </a:buClr>
                        <a:buSzPts val="1200"/>
                        <a:buFont typeface="Arial"/>
                        <a:buNone/>
                      </a:pPr>
                      <a:r>
                        <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Emergencies </a:t>
                      </a:r>
                      <a:br>
                        <a:rPr lang="en" sz="1200">
                          <a:solidFill>
                            <a:srgbClr val="222222"/>
                          </a:solidFill>
                          <a:latin typeface="Open Sans"/>
                          <a:ea typeface="Open Sans"/>
                          <a:cs typeface="Open Sans"/>
                          <a:sym typeface="Open Sans"/>
                        </a:rPr>
                      </a:br>
                      <a:r>
                        <a:rPr lang="en" sz="1200">
                          <a:solidFill>
                            <a:srgbClr val="222222"/>
                          </a:solidFill>
                          <a:latin typeface="Open Sans"/>
                          <a:ea typeface="Open Sans"/>
                          <a:cs typeface="Open Sans"/>
                          <a:sym typeface="Open Sans"/>
                        </a:rPr>
                        <a:t>(i.e. very high fevers, </a:t>
                      </a:r>
                      <a:r>
                        <a:rPr lang="en" sz="1200">
                          <a:solidFill>
                            <a:srgbClr val="222222"/>
                          </a:solidFill>
                          <a:latin typeface="Open Sans"/>
                          <a:ea typeface="Open Sans"/>
                          <a:cs typeface="Open Sans"/>
                          <a:sym typeface="Open Sans"/>
                        </a:rPr>
                        <a:t>appendicitis</a:t>
                      </a:r>
                      <a:r>
                        <a:rPr lang="en" sz="1200">
                          <a:solidFill>
                            <a:srgbClr val="222222"/>
                          </a:solidFill>
                          <a:latin typeface="Open Sans"/>
                          <a:ea typeface="Open Sans"/>
                          <a:cs typeface="Open Sans"/>
                          <a:sym typeface="Open Sans"/>
                        </a:rPr>
                        <a:t>, broken limb)</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Outpatient and Inpatient Surgeries</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Most expensive</a:t>
                      </a:r>
                      <a:endParaRPr sz="1200">
                        <a:solidFill>
                          <a:srgbClr val="222222"/>
                        </a:solidFill>
                        <a:latin typeface="Open Sans"/>
                        <a:ea typeface="Open Sans"/>
                        <a:cs typeface="Open Sans"/>
                        <a:sym typeface="Open Sans"/>
                      </a:endParaRPr>
                    </a:p>
                    <a:p>
                      <a:pPr indent="-126206" lvl="0" marL="214313" marR="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Open 24 hours a day 365 days a year</a:t>
                      </a:r>
                      <a:endParaRPr sz="1200">
                        <a:solidFill>
                          <a:srgbClr val="222222"/>
                        </a:solidFill>
                        <a:latin typeface="Open Sans"/>
                        <a:ea typeface="Open Sans"/>
                        <a:cs typeface="Open Sans"/>
                        <a:sym typeface="Open Sans"/>
                      </a:endParaRPr>
                    </a:p>
                    <a:p>
                      <a:pPr indent="0" lvl="0" marL="0" marR="0" rtl="0" algn="l">
                        <a:spcBef>
                          <a:spcPts val="0"/>
                        </a:spcBef>
                        <a:spcAft>
                          <a:spcPts val="0"/>
                        </a:spcAft>
                        <a:buNone/>
                      </a:pPr>
                      <a:r>
                        <a:t/>
                      </a:r>
                      <a:endParaRPr sz="1200">
                        <a:solidFill>
                          <a:srgbClr val="222222"/>
                        </a:solidFill>
                        <a:latin typeface="Open Sans"/>
                        <a:ea typeface="Open Sans"/>
                        <a:cs typeface="Open Sans"/>
                        <a:sym typeface="Open Sans"/>
                      </a:endParaRPr>
                    </a:p>
                    <a:p>
                      <a:pPr indent="0" lvl="0" marL="0" marR="0" rtl="0" algn="l">
                        <a:spcBef>
                          <a:spcPts val="0"/>
                        </a:spcBef>
                        <a:spcAft>
                          <a:spcPts val="0"/>
                        </a:spcAft>
                        <a:buNone/>
                      </a:pPr>
                      <a:r>
                        <a:t/>
                      </a:r>
                      <a:endParaRPr sz="1200">
                        <a:solidFill>
                          <a:srgbClr val="222222"/>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9"/>
          <p:cNvSpPr txBox="1"/>
          <p:nvPr>
            <p:ph type="title"/>
          </p:nvPr>
        </p:nvSpPr>
        <p:spPr>
          <a:xfrm>
            <a:off x="609600" y="342900"/>
            <a:ext cx="7696200" cy="742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600" u="none" cap="none" strike="noStrike">
                <a:solidFill>
                  <a:srgbClr val="222222"/>
                </a:solidFill>
                <a:latin typeface="Open Sans"/>
                <a:ea typeface="Open Sans"/>
                <a:cs typeface="Open Sans"/>
                <a:sym typeface="Open Sans"/>
              </a:rPr>
              <a:t>Emergency Information</a:t>
            </a:r>
            <a:endParaRPr>
              <a:solidFill>
                <a:srgbClr val="222222"/>
              </a:solidFill>
              <a:latin typeface="Open Sans"/>
              <a:ea typeface="Open Sans"/>
              <a:cs typeface="Open Sans"/>
              <a:sym typeface="Open Sans"/>
            </a:endParaRPr>
          </a:p>
        </p:txBody>
      </p:sp>
      <p:sp>
        <p:nvSpPr>
          <p:cNvPr id="262" name="Google Shape;262;p39"/>
          <p:cNvSpPr txBox="1"/>
          <p:nvPr>
            <p:ph idx="1" type="body"/>
          </p:nvPr>
        </p:nvSpPr>
        <p:spPr>
          <a:xfrm>
            <a:off x="457200" y="1085850"/>
            <a:ext cx="8229600" cy="33945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rgbClr val="222222"/>
              </a:buClr>
              <a:buSzPts val="2200"/>
              <a:buFont typeface="Arial"/>
              <a:buChar char="•"/>
            </a:pPr>
            <a:r>
              <a:rPr i="0" lang="en" sz="2200" u="none" cap="none" strike="noStrike">
                <a:solidFill>
                  <a:srgbClr val="222222"/>
                </a:solidFill>
                <a:latin typeface="Open Sans"/>
                <a:ea typeface="Open Sans"/>
                <a:cs typeface="Open Sans"/>
                <a:sym typeface="Open Sans"/>
              </a:rPr>
              <a:t>In case of an emergency for health, fire, safety, </a:t>
            </a:r>
            <a:r>
              <a:rPr b="1" i="0" lang="en" sz="2200" u="none" cap="none" strike="noStrike">
                <a:solidFill>
                  <a:srgbClr val="222222"/>
                </a:solidFill>
                <a:latin typeface="Open Sans"/>
                <a:ea typeface="Open Sans"/>
                <a:cs typeface="Open Sans"/>
                <a:sym typeface="Open Sans"/>
              </a:rPr>
              <a:t>dial 911 </a:t>
            </a:r>
            <a:r>
              <a:rPr i="0" lang="en" sz="2200" u="none" cap="none" strike="noStrike">
                <a:solidFill>
                  <a:srgbClr val="222222"/>
                </a:solidFill>
                <a:latin typeface="Open Sans"/>
                <a:ea typeface="Open Sans"/>
                <a:cs typeface="Open Sans"/>
                <a:sym typeface="Open Sans"/>
              </a:rPr>
              <a:t>in any state in the US.  </a:t>
            </a:r>
            <a:endParaRPr>
              <a:solidFill>
                <a:srgbClr val="222222"/>
              </a:solidFill>
              <a:latin typeface="Open Sans"/>
              <a:ea typeface="Open Sans"/>
              <a:cs typeface="Open Sans"/>
              <a:sym typeface="Open Sans"/>
            </a:endParaRPr>
          </a:p>
          <a:p>
            <a:pPr indent="-285750" lvl="1" marL="742950" marR="0" rtl="0" algn="l">
              <a:lnSpc>
                <a:spcPct val="90000"/>
              </a:lnSpc>
              <a:spcBef>
                <a:spcPts val="400"/>
              </a:spcBef>
              <a:spcAft>
                <a:spcPts val="0"/>
              </a:spcAft>
              <a:buClr>
                <a:srgbClr val="222222"/>
              </a:buClr>
              <a:buSzPts val="2000"/>
              <a:buFont typeface="Arial"/>
              <a:buChar char="•"/>
            </a:pPr>
            <a:r>
              <a:rPr i="0" lang="en" sz="2000" u="none" cap="none" strike="noStrike">
                <a:solidFill>
                  <a:srgbClr val="222222"/>
                </a:solidFill>
                <a:latin typeface="Open Sans"/>
                <a:ea typeface="Open Sans"/>
                <a:cs typeface="Open Sans"/>
                <a:sym typeface="Open Sans"/>
              </a:rPr>
              <a:t>NC State Campus Police: </a:t>
            </a:r>
            <a:r>
              <a:rPr b="1" i="0" lang="en" sz="2000" u="none" cap="none" strike="noStrike">
                <a:solidFill>
                  <a:srgbClr val="222222"/>
                </a:solidFill>
                <a:latin typeface="Open Sans"/>
                <a:ea typeface="Open Sans"/>
                <a:cs typeface="Open Sans"/>
                <a:sym typeface="Open Sans"/>
              </a:rPr>
              <a:t>(919) 515-3000</a:t>
            </a:r>
            <a:endParaRPr i="0" sz="2200" u="none" cap="none" strike="noStrike">
              <a:solidFill>
                <a:srgbClr val="222222"/>
              </a:solidFill>
              <a:latin typeface="Open Sans"/>
              <a:ea typeface="Open Sans"/>
              <a:cs typeface="Open Sans"/>
              <a:sym typeface="Open Sans"/>
            </a:endParaRPr>
          </a:p>
          <a:p>
            <a:pPr indent="-342900" lvl="0" marL="342900" marR="0" rtl="0" algn="l">
              <a:lnSpc>
                <a:spcPct val="90000"/>
              </a:lnSpc>
              <a:spcBef>
                <a:spcPts val="440"/>
              </a:spcBef>
              <a:spcAft>
                <a:spcPts val="0"/>
              </a:spcAft>
              <a:buClr>
                <a:srgbClr val="222222"/>
              </a:buClr>
              <a:buSzPts val="2200"/>
              <a:buFont typeface="Open Sans"/>
              <a:buChar char="•"/>
            </a:pPr>
            <a:r>
              <a:rPr i="0" lang="en" sz="2200" u="none" cap="none" strike="noStrike">
                <a:solidFill>
                  <a:srgbClr val="222222"/>
                </a:solidFill>
                <a:latin typeface="Open Sans"/>
                <a:ea typeface="Open Sans"/>
                <a:cs typeface="Open Sans"/>
                <a:sym typeface="Open Sans"/>
              </a:rPr>
              <a:t>Be sure to have the address or location you are calling from to provide to the operator.</a:t>
            </a:r>
            <a:endParaRPr i="0" sz="2200" u="none" cap="none" strike="noStrike">
              <a:solidFill>
                <a:srgbClr val="222222"/>
              </a:solidFill>
              <a:latin typeface="Open Sans"/>
              <a:ea typeface="Open Sans"/>
              <a:cs typeface="Open Sans"/>
              <a:sym typeface="Open Sans"/>
            </a:endParaRPr>
          </a:p>
          <a:p>
            <a:pPr indent="-342900" lvl="0" marL="342900" marR="0" rtl="0" algn="l">
              <a:lnSpc>
                <a:spcPct val="90000"/>
              </a:lnSpc>
              <a:spcBef>
                <a:spcPts val="440"/>
              </a:spcBef>
              <a:spcAft>
                <a:spcPts val="0"/>
              </a:spcAft>
              <a:buClr>
                <a:srgbClr val="222222"/>
              </a:buClr>
              <a:buSzPts val="2200"/>
              <a:buFont typeface="Open Sans"/>
              <a:buChar char="•"/>
            </a:pPr>
            <a:r>
              <a:rPr i="0" lang="en" sz="2200" u="none" cap="none" strike="noStrike">
                <a:solidFill>
                  <a:srgbClr val="222222"/>
                </a:solidFill>
                <a:latin typeface="Open Sans"/>
                <a:ea typeface="Open Sans"/>
                <a:cs typeface="Open Sans"/>
                <a:sym typeface="Open Sans"/>
              </a:rPr>
              <a:t>911 will send an ambulance, police patrol car, or fire truck (or any combination of these) depending on the nature of the situation.</a:t>
            </a:r>
            <a:endParaRPr>
              <a:solidFill>
                <a:srgbClr val="222222"/>
              </a:solidFill>
              <a:latin typeface="Open Sans"/>
              <a:ea typeface="Open Sans"/>
              <a:cs typeface="Open Sans"/>
              <a:sym typeface="Open Sans"/>
            </a:endParaRPr>
          </a:p>
          <a:p>
            <a:pPr indent="0" lvl="0" marL="0" marR="0" rtl="0" algn="l">
              <a:lnSpc>
                <a:spcPct val="90000"/>
              </a:lnSpc>
              <a:spcBef>
                <a:spcPts val="440"/>
              </a:spcBef>
              <a:spcAft>
                <a:spcPts val="0"/>
              </a:spcAft>
              <a:buNone/>
            </a:pPr>
            <a:r>
              <a:t/>
            </a:r>
            <a:endParaRPr i="0" sz="2200" u="none" cap="none" strike="noStrike">
              <a:solidFill>
                <a:srgbClr val="222222"/>
              </a:solidFill>
              <a:latin typeface="Open Sans"/>
              <a:ea typeface="Open Sans"/>
              <a:cs typeface="Open Sans"/>
              <a:sym typeface="Open Sans"/>
            </a:endParaRPr>
          </a:p>
          <a:p>
            <a:pPr indent="0" lvl="0" marL="0" marR="0" rtl="0" algn="l">
              <a:lnSpc>
                <a:spcPct val="90000"/>
              </a:lnSpc>
              <a:spcBef>
                <a:spcPts val="640"/>
              </a:spcBef>
              <a:spcAft>
                <a:spcPts val="0"/>
              </a:spcAft>
              <a:buClr>
                <a:schemeClr val="dk1"/>
              </a:buClr>
              <a:buSzPts val="3200"/>
              <a:buFont typeface="Arial"/>
              <a:buNone/>
            </a:pPr>
            <a:r>
              <a:t/>
            </a:r>
            <a:endParaRPr b="0" i="0" sz="3200" u="none" cap="none" strike="noStrike">
              <a:solidFill>
                <a:schemeClr val="dk1"/>
              </a:solidFill>
              <a:latin typeface="Questrial"/>
              <a:ea typeface="Questrial"/>
              <a:cs typeface="Questrial"/>
              <a:sym typeface="Quest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0"/>
          <p:cNvSpPr txBox="1"/>
          <p:nvPr>
            <p:ph type="title"/>
          </p:nvPr>
        </p:nvSpPr>
        <p:spPr>
          <a:xfrm>
            <a:off x="772200" y="201075"/>
            <a:ext cx="7696200" cy="743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600" u="none" cap="none" strike="noStrike">
                <a:solidFill>
                  <a:srgbClr val="222222"/>
                </a:solidFill>
                <a:latin typeface="Open Sans"/>
                <a:ea typeface="Open Sans"/>
                <a:cs typeface="Open Sans"/>
                <a:sym typeface="Open Sans"/>
              </a:rPr>
              <a:t>Safety</a:t>
            </a:r>
            <a:endParaRPr i="0" sz="3600" u="none" cap="none" strike="noStrike">
              <a:solidFill>
                <a:srgbClr val="222222"/>
              </a:solidFill>
              <a:latin typeface="Open Sans"/>
              <a:ea typeface="Open Sans"/>
              <a:cs typeface="Open Sans"/>
              <a:sym typeface="Open Sans"/>
            </a:endParaRPr>
          </a:p>
        </p:txBody>
      </p:sp>
      <p:sp>
        <p:nvSpPr>
          <p:cNvPr id="268" name="Google Shape;268;p40"/>
          <p:cNvSpPr txBox="1"/>
          <p:nvPr>
            <p:ph idx="1" type="body"/>
          </p:nvPr>
        </p:nvSpPr>
        <p:spPr>
          <a:xfrm>
            <a:off x="117900" y="861000"/>
            <a:ext cx="9025800" cy="4282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700"/>
              <a:buFont typeface="Arial"/>
              <a:buNone/>
            </a:pPr>
            <a:r>
              <a:rPr i="0" lang="en" sz="1500" u="none" cap="none" strike="noStrike">
                <a:solidFill>
                  <a:srgbClr val="222222"/>
                </a:solidFill>
                <a:latin typeface="Open Sans"/>
                <a:ea typeface="Open Sans"/>
                <a:cs typeface="Open Sans"/>
                <a:sym typeface="Open Sans"/>
              </a:rPr>
              <a:t>In general, NC State and Raleigh are safe</a:t>
            </a:r>
            <a:r>
              <a:rPr lang="en" sz="1500">
                <a:solidFill>
                  <a:srgbClr val="222222"/>
                </a:solidFill>
                <a:latin typeface="Open Sans"/>
                <a:ea typeface="Open Sans"/>
                <a:cs typeface="Open Sans"/>
                <a:sym typeface="Open Sans"/>
              </a:rPr>
              <a:t>. However, we do have some general tips to stay safe and m</a:t>
            </a:r>
            <a:r>
              <a:rPr i="0" lang="en" sz="1500" u="none" cap="none" strike="noStrike">
                <a:solidFill>
                  <a:srgbClr val="222222"/>
                </a:solidFill>
                <a:latin typeface="Open Sans"/>
                <a:ea typeface="Open Sans"/>
                <a:cs typeface="Open Sans"/>
                <a:sym typeface="Open Sans"/>
              </a:rPr>
              <a:t>inimize risks</a:t>
            </a:r>
            <a:r>
              <a:rPr lang="en" sz="1500">
                <a:solidFill>
                  <a:srgbClr val="222222"/>
                </a:solidFill>
                <a:latin typeface="Open Sans"/>
                <a:ea typeface="Open Sans"/>
                <a:cs typeface="Open Sans"/>
                <a:sym typeface="Open Sans"/>
              </a:rPr>
              <a:t>:</a:t>
            </a:r>
            <a:endParaRPr sz="1700">
              <a:solidFill>
                <a:srgbClr val="222222"/>
              </a:solidFill>
              <a:latin typeface="Open Sans"/>
              <a:ea typeface="Open Sans"/>
              <a:cs typeface="Open Sans"/>
              <a:sym typeface="Open Sans"/>
            </a:endParaRPr>
          </a:p>
          <a:p>
            <a:pPr indent="-196850" lvl="1" marL="742950" marR="0" rtl="0" algn="l">
              <a:spcBef>
                <a:spcPts val="280"/>
              </a:spcBef>
              <a:spcAft>
                <a:spcPts val="0"/>
              </a:spcAft>
              <a:buClr>
                <a:schemeClr val="dk1"/>
              </a:buClr>
              <a:buSzPts val="1400"/>
              <a:buFont typeface="Arial"/>
              <a:buNone/>
            </a:pPr>
            <a:r>
              <a:t/>
            </a:r>
            <a:endParaRPr i="0" sz="1200" u="none" cap="none" strike="noStrike">
              <a:solidFill>
                <a:srgbClr val="222222"/>
              </a:solidFill>
              <a:latin typeface="Open Sans"/>
              <a:ea typeface="Open Sans"/>
              <a:cs typeface="Open Sans"/>
              <a:sym typeface="Open Sans"/>
            </a:endParaRPr>
          </a:p>
          <a:p>
            <a:pPr indent="-330200" lvl="0" marL="342900" marR="0" rtl="0" algn="l">
              <a:lnSpc>
                <a:spcPct val="120000"/>
              </a:lnSpc>
              <a:spcBef>
                <a:spcPts val="340"/>
              </a:spcBef>
              <a:spcAft>
                <a:spcPts val="0"/>
              </a:spcAft>
              <a:buClr>
                <a:srgbClr val="222222"/>
              </a:buClr>
              <a:buSzPts val="1500"/>
              <a:buFont typeface="Open Sans"/>
              <a:buChar char="•"/>
            </a:pPr>
            <a:r>
              <a:rPr i="0" lang="en" sz="1500" u="none" cap="none" strike="noStrike">
                <a:solidFill>
                  <a:srgbClr val="222222"/>
                </a:solidFill>
                <a:latin typeface="Open Sans"/>
                <a:ea typeface="Open Sans"/>
                <a:cs typeface="Open Sans"/>
                <a:sym typeface="Open Sans"/>
              </a:rPr>
              <a:t>Beware of </a:t>
            </a:r>
            <a:r>
              <a:rPr i="0" lang="en" sz="15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phone and email scams</a:t>
            </a:r>
            <a:r>
              <a:rPr lang="en" sz="1500">
                <a:solidFill>
                  <a:srgbClr val="222222"/>
                </a:solidFill>
                <a:latin typeface="Open Sans"/>
                <a:ea typeface="Open Sans"/>
                <a:cs typeface="Open Sans"/>
                <a:sym typeface="Open Sans"/>
              </a:rPr>
              <a:t> (opens in new tab)</a:t>
            </a:r>
            <a:r>
              <a:rPr i="0" lang="en" sz="1500" u="none" cap="none" strike="noStrike">
                <a:solidFill>
                  <a:srgbClr val="222222"/>
                </a:solidFill>
                <a:latin typeface="Open Sans"/>
                <a:ea typeface="Open Sans"/>
                <a:cs typeface="Open Sans"/>
                <a:sym typeface="Open Sans"/>
              </a:rPr>
              <a:t> as </a:t>
            </a:r>
            <a:r>
              <a:rPr lang="en" sz="1500">
                <a:solidFill>
                  <a:srgbClr val="222222"/>
                </a:solidFill>
                <a:latin typeface="Open Sans"/>
                <a:ea typeface="Open Sans"/>
                <a:cs typeface="Open Sans"/>
                <a:sym typeface="Open Sans"/>
              </a:rPr>
              <a:t>i</a:t>
            </a:r>
            <a:r>
              <a:rPr i="0" lang="en" sz="1500" u="none" cap="none" strike="noStrike">
                <a:solidFill>
                  <a:srgbClr val="222222"/>
                </a:solidFill>
                <a:latin typeface="Open Sans"/>
                <a:ea typeface="Open Sans"/>
                <a:cs typeface="Open Sans"/>
                <a:sym typeface="Open Sans"/>
              </a:rPr>
              <a:t>nternational</a:t>
            </a:r>
            <a:r>
              <a:rPr lang="en" sz="1500">
                <a:solidFill>
                  <a:srgbClr val="222222"/>
                </a:solidFill>
                <a:latin typeface="Open Sans"/>
                <a:ea typeface="Open Sans"/>
                <a:cs typeface="Open Sans"/>
                <a:sym typeface="Open Sans"/>
              </a:rPr>
              <a:t> scholars/students</a:t>
            </a:r>
            <a:r>
              <a:rPr i="0" lang="en" sz="1500" u="none" cap="none" strike="noStrike">
                <a:solidFill>
                  <a:srgbClr val="222222"/>
                </a:solidFill>
                <a:latin typeface="Open Sans"/>
                <a:ea typeface="Open Sans"/>
                <a:cs typeface="Open Sans"/>
                <a:sym typeface="Open Sans"/>
              </a:rPr>
              <a:t> are often targeted.  </a:t>
            </a:r>
            <a:endParaRPr sz="1700">
              <a:solidFill>
                <a:srgbClr val="222222"/>
              </a:solidFill>
              <a:latin typeface="Open Sans"/>
              <a:ea typeface="Open Sans"/>
              <a:cs typeface="Open Sans"/>
              <a:sym typeface="Open Sans"/>
            </a:endParaRPr>
          </a:p>
          <a:p>
            <a:pPr indent="-273050" lvl="1" marL="742950" marR="0" rtl="0" algn="l">
              <a:lnSpc>
                <a:spcPct val="120000"/>
              </a:lnSpc>
              <a:spcBef>
                <a:spcPts val="340"/>
              </a:spcBef>
              <a:spcAft>
                <a:spcPts val="0"/>
              </a:spcAft>
              <a:buClr>
                <a:srgbClr val="222222"/>
              </a:buClr>
              <a:buSzPts val="1500"/>
              <a:buFont typeface="Open Sans"/>
              <a:buChar char="•"/>
            </a:pPr>
            <a:r>
              <a:rPr i="0" lang="en" sz="1500" u="none" cap="none" strike="noStrike">
                <a:solidFill>
                  <a:srgbClr val="222222"/>
                </a:solidFill>
                <a:latin typeface="Open Sans"/>
                <a:ea typeface="Open Sans"/>
                <a:cs typeface="Open Sans"/>
                <a:sym typeface="Open Sans"/>
              </a:rPr>
              <a:t>The US government will never call or email you to ask for money and threaten to deport you if you don’t pay.  </a:t>
            </a:r>
            <a:endParaRPr i="0" sz="1500" u="none" cap="none" strike="noStrike">
              <a:solidFill>
                <a:srgbClr val="222222"/>
              </a:solidFill>
              <a:latin typeface="Open Sans"/>
              <a:ea typeface="Open Sans"/>
              <a:cs typeface="Open Sans"/>
              <a:sym typeface="Open Sans"/>
            </a:endParaRPr>
          </a:p>
          <a:p>
            <a:pPr indent="-273050" lvl="1" marL="742950" marR="0" rtl="0" algn="l">
              <a:lnSpc>
                <a:spcPct val="120000"/>
              </a:lnSpc>
              <a:spcBef>
                <a:spcPts val="340"/>
              </a:spcBef>
              <a:spcAft>
                <a:spcPts val="0"/>
              </a:spcAft>
              <a:buClr>
                <a:srgbClr val="222222"/>
              </a:buClr>
              <a:buSzPts val="1500"/>
              <a:buFont typeface="Open Sans"/>
              <a:buChar char="•"/>
            </a:pPr>
            <a:r>
              <a:rPr i="0" lang="en" sz="1500" u="none" cap="none" strike="noStrike">
                <a:solidFill>
                  <a:srgbClr val="222222"/>
                </a:solidFill>
                <a:latin typeface="Open Sans"/>
                <a:ea typeface="Open Sans"/>
                <a:cs typeface="Open Sans"/>
                <a:sym typeface="Open Sans"/>
              </a:rPr>
              <a:t>If you get a call/email like this, inform OIS immediately so we can report it</a:t>
            </a:r>
            <a:r>
              <a:rPr lang="en" sz="1500">
                <a:solidFill>
                  <a:srgbClr val="222222"/>
                </a:solidFill>
                <a:latin typeface="Open Sans"/>
                <a:ea typeface="Open Sans"/>
                <a:cs typeface="Open Sans"/>
                <a:sym typeface="Open Sans"/>
              </a:rPr>
              <a:t>.</a:t>
            </a:r>
            <a:endParaRPr i="0" sz="1200" u="none" cap="none" strike="noStrike">
              <a:solidFill>
                <a:srgbClr val="222222"/>
              </a:solidFill>
              <a:latin typeface="Open Sans"/>
              <a:ea typeface="Open Sans"/>
              <a:cs typeface="Open Sans"/>
              <a:sym typeface="Open Sans"/>
            </a:endParaRPr>
          </a:p>
          <a:p>
            <a:pPr indent="-330200" lvl="0" marL="342900" marR="0" rtl="0" algn="l">
              <a:lnSpc>
                <a:spcPct val="120000"/>
              </a:lnSpc>
              <a:spcBef>
                <a:spcPts val="340"/>
              </a:spcBef>
              <a:spcAft>
                <a:spcPts val="0"/>
              </a:spcAft>
              <a:buClr>
                <a:srgbClr val="222222"/>
              </a:buClr>
              <a:buSzPts val="1500"/>
              <a:buFont typeface="Open Sans"/>
              <a:buChar char="•"/>
            </a:pPr>
            <a:r>
              <a:rPr lang="en" sz="1500">
                <a:solidFill>
                  <a:srgbClr val="222222"/>
                </a:solidFill>
                <a:latin typeface="Open Sans"/>
                <a:ea typeface="Open Sans"/>
                <a:cs typeface="Open Sans"/>
                <a:sym typeface="Open Sans"/>
              </a:rPr>
              <a:t>Be aware of your surroundings, especially if you are walking alone in an unfamiliar area. </a:t>
            </a:r>
            <a:r>
              <a:rPr lang="en" sz="1500">
                <a:solidFill>
                  <a:srgbClr val="222222"/>
                </a:solidFill>
                <a:latin typeface="Open Sans"/>
                <a:ea typeface="Open Sans"/>
                <a:cs typeface="Open Sans"/>
                <a:sym typeface="Open Sans"/>
              </a:rPr>
              <a:t>If you are lost, try to step into a well lit, public place where you can check your directions. </a:t>
            </a:r>
            <a:endParaRPr sz="1500">
              <a:solidFill>
                <a:srgbClr val="222222"/>
              </a:solidFill>
              <a:latin typeface="Open Sans"/>
              <a:ea typeface="Open Sans"/>
              <a:cs typeface="Open Sans"/>
              <a:sym typeface="Open Sans"/>
            </a:endParaRPr>
          </a:p>
          <a:p>
            <a:pPr indent="-330200" lvl="0" marL="342900" marR="0" rtl="0" algn="l">
              <a:lnSpc>
                <a:spcPct val="120000"/>
              </a:lnSpc>
              <a:spcBef>
                <a:spcPts val="340"/>
              </a:spcBef>
              <a:spcAft>
                <a:spcPts val="0"/>
              </a:spcAft>
              <a:buClr>
                <a:srgbClr val="222222"/>
              </a:buClr>
              <a:buSzPts val="1500"/>
              <a:buFont typeface="Open Sans"/>
              <a:buChar char="•"/>
            </a:pPr>
            <a:r>
              <a:rPr lang="en" sz="1500">
                <a:solidFill>
                  <a:srgbClr val="222222"/>
                </a:solidFill>
                <a:latin typeface="Open Sans"/>
                <a:ea typeface="Open Sans"/>
                <a:cs typeface="Open Sans"/>
                <a:sym typeface="Open Sans"/>
              </a:rPr>
              <a:t>Do not leave valuables in public places, such as leaving a laptop unsecured in the library or saving a table with a wallet/phone.</a:t>
            </a:r>
            <a:endParaRPr sz="1500">
              <a:solidFill>
                <a:srgbClr val="222222"/>
              </a:solidFill>
              <a:latin typeface="Open Sans"/>
              <a:ea typeface="Open Sans"/>
              <a:cs typeface="Open Sans"/>
              <a:sym typeface="Open Sans"/>
            </a:endParaRPr>
          </a:p>
          <a:p>
            <a:pPr indent="-330200" lvl="0" marL="342900" marR="0" rtl="0" algn="l">
              <a:lnSpc>
                <a:spcPct val="120000"/>
              </a:lnSpc>
              <a:spcBef>
                <a:spcPts val="340"/>
              </a:spcBef>
              <a:spcAft>
                <a:spcPts val="0"/>
              </a:spcAft>
              <a:buClr>
                <a:srgbClr val="222222"/>
              </a:buClr>
              <a:buSzPts val="1500"/>
              <a:buFont typeface="Open Sans"/>
              <a:buChar char="•"/>
            </a:pPr>
            <a:r>
              <a:rPr i="0" lang="en" sz="1500" u="none" cap="none" strike="noStrike">
                <a:solidFill>
                  <a:srgbClr val="222222"/>
                </a:solidFill>
                <a:latin typeface="Open Sans"/>
                <a:ea typeface="Open Sans"/>
                <a:cs typeface="Open Sans"/>
                <a:sym typeface="Open Sans"/>
              </a:rPr>
              <a:t>Police officers are here for your safety.  They are also an authority figure. If you are pulled over by a police officer while driving your car, wait in your car for the officer to approach you and follow any instructions given to you by the police officer. </a:t>
            </a:r>
            <a:endParaRPr i="0" sz="1500" u="none" cap="none" strike="noStrike">
              <a:solidFill>
                <a:srgbClr val="222222"/>
              </a:solidFill>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1"/>
          <p:cNvSpPr txBox="1"/>
          <p:nvPr>
            <p:ph type="title"/>
          </p:nvPr>
        </p:nvSpPr>
        <p:spPr>
          <a:xfrm>
            <a:off x="609600" y="342900"/>
            <a:ext cx="7696200" cy="743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600" u="none" cap="none" strike="noStrike">
                <a:solidFill>
                  <a:srgbClr val="222222"/>
                </a:solidFill>
                <a:latin typeface="Open Sans"/>
                <a:ea typeface="Open Sans"/>
                <a:cs typeface="Open Sans"/>
                <a:sym typeface="Open Sans"/>
              </a:rPr>
              <a:t>Safety on Campus</a:t>
            </a:r>
            <a:endParaRPr i="0" sz="3600" u="none" cap="none" strike="noStrike">
              <a:solidFill>
                <a:srgbClr val="222222"/>
              </a:solidFill>
              <a:latin typeface="Open Sans"/>
              <a:ea typeface="Open Sans"/>
              <a:cs typeface="Open Sans"/>
              <a:sym typeface="Open Sans"/>
            </a:endParaRPr>
          </a:p>
        </p:txBody>
      </p:sp>
      <p:sp>
        <p:nvSpPr>
          <p:cNvPr id="274" name="Google Shape;274;p41"/>
          <p:cNvSpPr txBox="1"/>
          <p:nvPr>
            <p:ph idx="1" type="body"/>
          </p:nvPr>
        </p:nvSpPr>
        <p:spPr>
          <a:xfrm>
            <a:off x="457200" y="1085850"/>
            <a:ext cx="8229600" cy="4057800"/>
          </a:xfrm>
          <a:prstGeom prst="rect">
            <a:avLst/>
          </a:prstGeom>
          <a:noFill/>
          <a:ln>
            <a:noFill/>
          </a:ln>
        </p:spPr>
        <p:txBody>
          <a:bodyPr anchorCtr="0" anchor="t" bIns="45700" lIns="91425" spcFirstLastPara="1" rIns="91425" wrap="square" tIns="45700">
            <a:noAutofit/>
          </a:bodyPr>
          <a:lstStyle/>
          <a:p>
            <a:pPr indent="0" lvl="0" marL="342900" marR="0" rtl="0" algn="l">
              <a:lnSpc>
                <a:spcPct val="120000"/>
              </a:lnSpc>
              <a:spcBef>
                <a:spcPts val="340"/>
              </a:spcBef>
              <a:spcAft>
                <a:spcPts val="0"/>
              </a:spcAft>
              <a:buNone/>
            </a:pPr>
            <a:r>
              <a:rPr lang="en" sz="1400">
                <a:solidFill>
                  <a:srgbClr val="222222"/>
                </a:solidFill>
                <a:highlight>
                  <a:srgbClr val="FFFFFF"/>
                </a:highlight>
                <a:latin typeface="Open Sans"/>
                <a:ea typeface="Open Sans"/>
                <a:cs typeface="Open Sans"/>
                <a:sym typeface="Open Sans"/>
              </a:rPr>
              <a:t>Bluelight emergency call boxes are strategically located on campus to provide assistance or to contact the NC State University Police Department’s 911 Center. When you use these emergency call devices an Emergency Communications Officer will know your exact location.</a:t>
            </a:r>
            <a:endParaRPr sz="1400">
              <a:solidFill>
                <a:srgbClr val="222222"/>
              </a:solidFill>
              <a:highlight>
                <a:srgbClr val="FFFFFF"/>
              </a:highlight>
              <a:latin typeface="Open Sans"/>
              <a:ea typeface="Open Sans"/>
              <a:cs typeface="Open Sans"/>
              <a:sym typeface="Open Sans"/>
            </a:endParaRPr>
          </a:p>
          <a:p>
            <a:pPr indent="0" lvl="0" marL="342900" marR="0" rtl="0" algn="l">
              <a:lnSpc>
                <a:spcPct val="120000"/>
              </a:lnSpc>
              <a:spcBef>
                <a:spcPts val="340"/>
              </a:spcBef>
              <a:spcAft>
                <a:spcPts val="0"/>
              </a:spcAft>
              <a:buNone/>
            </a:pPr>
            <a:r>
              <a:t/>
            </a:r>
            <a:endParaRPr sz="1400">
              <a:highlight>
                <a:srgbClr val="FFFFFF"/>
              </a:highlight>
            </a:endParaRPr>
          </a:p>
        </p:txBody>
      </p:sp>
      <p:pic>
        <p:nvPicPr>
          <p:cNvPr descr="An image of one of the white emergency call boxes around NCSU's campus. It has a large blue emergency light on the top. The side reads &quot;emergency&quot; in capital red letters. " id="275" name="Google Shape;275;p41"/>
          <p:cNvPicPr preferRelativeResize="0"/>
          <p:nvPr/>
        </p:nvPicPr>
        <p:blipFill>
          <a:blip r:embed="rId3">
            <a:alphaModFix/>
          </a:blip>
          <a:stretch>
            <a:fillRect/>
          </a:stretch>
        </p:blipFill>
        <p:spPr>
          <a:xfrm>
            <a:off x="1462538" y="2102868"/>
            <a:ext cx="5990325" cy="2818275"/>
          </a:xfrm>
          <a:prstGeom prst="rect">
            <a:avLst/>
          </a:prstGeom>
          <a:noFill/>
          <a:ln cap="flat" cmpd="sng" w="38100">
            <a:solidFill>
              <a:schemeClr val="dk1"/>
            </a:solidFill>
            <a:prstDash val="dash"/>
            <a:round/>
            <a:headEnd len="sm" w="sm" type="none"/>
            <a:tailEnd len="sm" w="sm" type="none"/>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2"/>
          <p:cNvSpPr txBox="1"/>
          <p:nvPr>
            <p:ph type="title"/>
          </p:nvPr>
        </p:nvSpPr>
        <p:spPr>
          <a:xfrm>
            <a:off x="983975" y="429450"/>
            <a:ext cx="7734000" cy="626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000" u="none" cap="none" strike="noStrike">
                <a:solidFill>
                  <a:srgbClr val="222222"/>
                </a:solidFill>
                <a:latin typeface="Open Sans"/>
                <a:ea typeface="Open Sans"/>
                <a:cs typeface="Open Sans"/>
                <a:sym typeface="Open Sans"/>
              </a:rPr>
              <a:t>Reporting Incidents </a:t>
            </a:r>
            <a:endParaRPr i="0" sz="4000" u="none" cap="none" strike="noStrike">
              <a:solidFill>
                <a:srgbClr val="222222"/>
              </a:solidFill>
              <a:latin typeface="Open Sans"/>
              <a:ea typeface="Open Sans"/>
              <a:cs typeface="Open Sans"/>
              <a:sym typeface="Open Sans"/>
            </a:endParaRPr>
          </a:p>
        </p:txBody>
      </p:sp>
      <p:sp>
        <p:nvSpPr>
          <p:cNvPr id="282" name="Google Shape;282;p42"/>
          <p:cNvSpPr txBox="1"/>
          <p:nvPr>
            <p:ph idx="4294967295" type="body"/>
          </p:nvPr>
        </p:nvSpPr>
        <p:spPr>
          <a:xfrm>
            <a:off x="983975" y="673944"/>
            <a:ext cx="7981800" cy="3795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200">
              <a:solidFill>
                <a:srgbClr val="222222"/>
              </a:solidFill>
              <a:latin typeface="Open Sans"/>
              <a:ea typeface="Open Sans"/>
              <a:cs typeface="Open Sans"/>
              <a:sym typeface="Open Sans"/>
            </a:endParaRPr>
          </a:p>
          <a:p>
            <a:pPr indent="0" lvl="0" marL="0" marR="0" rtl="0" algn="ctr">
              <a:spcBef>
                <a:spcPts val="0"/>
              </a:spcBef>
              <a:spcAft>
                <a:spcPts val="0"/>
              </a:spcAft>
              <a:buNone/>
            </a:pPr>
            <a:r>
              <a:rPr i="0" lang="en" sz="2200" u="none" cap="none" strike="noStrike">
                <a:solidFill>
                  <a:srgbClr val="222222"/>
                </a:solidFill>
                <a:latin typeface="Open Sans"/>
                <a:ea typeface="Open Sans"/>
                <a:cs typeface="Open Sans"/>
                <a:sym typeface="Open Sans"/>
              </a:rPr>
              <a:t>If you or a dependent experience </a:t>
            </a:r>
            <a:r>
              <a:rPr lang="en" sz="2200">
                <a:solidFill>
                  <a:srgbClr val="222222"/>
                </a:solidFill>
                <a:latin typeface="Open Sans"/>
                <a:ea typeface="Open Sans"/>
                <a:cs typeface="Open Sans"/>
                <a:sym typeface="Open Sans"/>
              </a:rPr>
              <a:t>any of the following, </a:t>
            </a:r>
            <a:r>
              <a:rPr i="0" lang="en" sz="2200" u="none" cap="none" strike="noStrike">
                <a:solidFill>
                  <a:srgbClr val="222222"/>
                </a:solidFill>
                <a:latin typeface="Open Sans"/>
                <a:ea typeface="Open Sans"/>
                <a:cs typeface="Open Sans"/>
                <a:sym typeface="Open Sans"/>
              </a:rPr>
              <a:t>please let </a:t>
            </a:r>
            <a:r>
              <a:rPr lang="en" sz="2200">
                <a:solidFill>
                  <a:srgbClr val="222222"/>
                </a:solidFill>
                <a:latin typeface="Open Sans"/>
                <a:ea typeface="Open Sans"/>
                <a:cs typeface="Open Sans"/>
                <a:sym typeface="Open Sans"/>
              </a:rPr>
              <a:t>OIS</a:t>
            </a:r>
            <a:r>
              <a:rPr i="0" lang="en" sz="2200" u="none" cap="none" strike="noStrike">
                <a:solidFill>
                  <a:srgbClr val="222222"/>
                </a:solidFill>
                <a:latin typeface="Open Sans"/>
                <a:ea typeface="Open Sans"/>
                <a:cs typeface="Open Sans"/>
                <a:sym typeface="Open Sans"/>
              </a:rPr>
              <a:t> know!</a:t>
            </a:r>
            <a:r>
              <a:rPr lang="en" sz="2200">
                <a:solidFill>
                  <a:srgbClr val="222222"/>
                </a:solidFill>
                <a:latin typeface="Open Sans"/>
                <a:ea typeface="Open Sans"/>
                <a:cs typeface="Open Sans"/>
                <a:sym typeface="Open Sans"/>
              </a:rPr>
              <a:t> </a:t>
            </a:r>
            <a:r>
              <a:rPr lang="en" sz="2200">
                <a:solidFill>
                  <a:srgbClr val="222222"/>
                </a:solidFill>
                <a:latin typeface="Open Sans"/>
                <a:ea typeface="Open Sans"/>
                <a:cs typeface="Open Sans"/>
                <a:sym typeface="Open Sans"/>
              </a:rPr>
              <a:t>OIS needs to know so that we can help you navigate these situations and make sure you have the resources you need!</a:t>
            </a:r>
            <a:endParaRPr sz="2200">
              <a:solidFill>
                <a:srgbClr val="222222"/>
              </a:solidFill>
              <a:latin typeface="Open Sans"/>
              <a:ea typeface="Open Sans"/>
              <a:cs typeface="Open Sans"/>
              <a:sym typeface="Open Sans"/>
            </a:endParaRPr>
          </a:p>
          <a:p>
            <a:pPr indent="0" lvl="0" marL="0" marR="0" rtl="0" algn="l">
              <a:spcBef>
                <a:spcPts val="0"/>
              </a:spcBef>
              <a:spcAft>
                <a:spcPts val="0"/>
              </a:spcAft>
              <a:buNone/>
            </a:pPr>
            <a:r>
              <a:t/>
            </a:r>
            <a:endParaRPr sz="2200">
              <a:solidFill>
                <a:srgbClr val="222222"/>
              </a:solidFill>
              <a:latin typeface="Open Sans"/>
              <a:ea typeface="Open Sans"/>
              <a:cs typeface="Open Sans"/>
              <a:sym typeface="Open Sans"/>
            </a:endParaRPr>
          </a:p>
          <a:p>
            <a:pPr indent="-368300" lvl="0" marL="457200" marR="0" rtl="0" algn="l">
              <a:spcBef>
                <a:spcPts val="0"/>
              </a:spcBef>
              <a:spcAft>
                <a:spcPts val="0"/>
              </a:spcAft>
              <a:buClr>
                <a:srgbClr val="222222"/>
              </a:buClr>
              <a:buSzPts val="2200"/>
              <a:buFont typeface="Open Sans"/>
              <a:buChar char="●"/>
            </a:pPr>
            <a:r>
              <a:rPr lang="en" sz="2200">
                <a:solidFill>
                  <a:srgbClr val="222222"/>
                </a:solidFill>
                <a:latin typeface="Open Sans"/>
                <a:ea typeface="Open Sans"/>
                <a:cs typeface="Open Sans"/>
                <a:sym typeface="Open Sans"/>
              </a:rPr>
              <a:t>Serious illness or injury</a:t>
            </a:r>
            <a:endParaRPr sz="2200">
              <a:solidFill>
                <a:srgbClr val="222222"/>
              </a:solidFill>
              <a:latin typeface="Open Sans"/>
              <a:ea typeface="Open Sans"/>
              <a:cs typeface="Open Sans"/>
              <a:sym typeface="Open Sans"/>
            </a:endParaRPr>
          </a:p>
          <a:p>
            <a:pPr indent="-368300" lvl="0" marL="457200" marR="0" rtl="0" algn="l">
              <a:spcBef>
                <a:spcPts val="0"/>
              </a:spcBef>
              <a:spcAft>
                <a:spcPts val="0"/>
              </a:spcAft>
              <a:buClr>
                <a:srgbClr val="222222"/>
              </a:buClr>
              <a:buSzPts val="2200"/>
              <a:buFont typeface="Open Sans"/>
              <a:buChar char="●"/>
            </a:pPr>
            <a:r>
              <a:rPr lang="en" sz="2200">
                <a:solidFill>
                  <a:srgbClr val="222222"/>
                </a:solidFill>
                <a:latin typeface="Open Sans"/>
                <a:ea typeface="Open Sans"/>
                <a:cs typeface="Open Sans"/>
                <a:sym typeface="Open Sans"/>
              </a:rPr>
              <a:t>Legal proceedings</a:t>
            </a:r>
            <a:endParaRPr sz="2200">
              <a:solidFill>
                <a:srgbClr val="222222"/>
              </a:solidFill>
              <a:latin typeface="Open Sans"/>
              <a:ea typeface="Open Sans"/>
              <a:cs typeface="Open Sans"/>
              <a:sym typeface="Open Sans"/>
            </a:endParaRPr>
          </a:p>
          <a:p>
            <a:pPr indent="-368300" lvl="0" marL="457200" marR="0" rtl="0" algn="l">
              <a:spcBef>
                <a:spcPts val="0"/>
              </a:spcBef>
              <a:spcAft>
                <a:spcPts val="0"/>
              </a:spcAft>
              <a:buClr>
                <a:srgbClr val="222222"/>
              </a:buClr>
              <a:buSzPts val="2200"/>
              <a:buFont typeface="Open Sans"/>
              <a:buChar char="●"/>
            </a:pPr>
            <a:r>
              <a:rPr lang="en" sz="2200">
                <a:solidFill>
                  <a:srgbClr val="222222"/>
                </a:solidFill>
                <a:latin typeface="Open Sans"/>
                <a:ea typeface="Open Sans"/>
                <a:cs typeface="Open Sans"/>
                <a:sym typeface="Open Sans"/>
              </a:rPr>
              <a:t>Incident where a police report was filed</a:t>
            </a:r>
            <a:endParaRPr sz="2200">
              <a:solidFill>
                <a:srgbClr val="222222"/>
              </a:solidFill>
              <a:latin typeface="Open Sans"/>
              <a:ea typeface="Open Sans"/>
              <a:cs typeface="Open Sans"/>
              <a:sym typeface="Open Sans"/>
            </a:endParaRPr>
          </a:p>
          <a:p>
            <a:pPr indent="-368300" lvl="0" marL="457200" marR="0" rtl="0" algn="l">
              <a:spcBef>
                <a:spcPts val="0"/>
              </a:spcBef>
              <a:spcAft>
                <a:spcPts val="0"/>
              </a:spcAft>
              <a:buClr>
                <a:srgbClr val="222222"/>
              </a:buClr>
              <a:buSzPts val="2200"/>
              <a:buFont typeface="Open Sans"/>
              <a:buChar char="●"/>
            </a:pPr>
            <a:r>
              <a:rPr lang="en" sz="2200">
                <a:solidFill>
                  <a:srgbClr val="222222"/>
                </a:solidFill>
                <a:latin typeface="Open Sans"/>
                <a:ea typeface="Open Sans"/>
                <a:cs typeface="Open Sans"/>
                <a:sym typeface="Open Sans"/>
              </a:rPr>
              <a:t>Car accidents</a:t>
            </a:r>
            <a:endParaRPr sz="2200">
              <a:solidFill>
                <a:srgbClr val="222222"/>
              </a:solidFill>
              <a:latin typeface="Open Sans"/>
              <a:ea typeface="Open Sans"/>
              <a:cs typeface="Open Sans"/>
              <a:sym typeface="Open Sans"/>
            </a:endParaRPr>
          </a:p>
          <a:p>
            <a:pPr indent="-368300" lvl="0" marL="457200" marR="0" rtl="0" algn="l">
              <a:spcBef>
                <a:spcPts val="0"/>
              </a:spcBef>
              <a:spcAft>
                <a:spcPts val="0"/>
              </a:spcAft>
              <a:buClr>
                <a:srgbClr val="222222"/>
              </a:buClr>
              <a:buSzPts val="2200"/>
              <a:buFont typeface="Open Sans"/>
              <a:buChar char="●"/>
            </a:pPr>
            <a:r>
              <a:rPr lang="en" sz="2200">
                <a:solidFill>
                  <a:srgbClr val="222222"/>
                </a:solidFill>
                <a:latin typeface="Open Sans"/>
                <a:ea typeface="Open Sans"/>
                <a:cs typeface="Open Sans"/>
                <a:sym typeface="Open Sans"/>
              </a:rPr>
              <a:t>Hospitalizations of 48 hours or more</a:t>
            </a:r>
            <a:endParaRPr sz="2200">
              <a:solidFill>
                <a:srgbClr val="222222"/>
              </a:solidFill>
              <a:latin typeface="Open Sans"/>
              <a:ea typeface="Open Sans"/>
              <a:cs typeface="Open Sans"/>
              <a:sym typeface="Open Sans"/>
            </a:endParaRPr>
          </a:p>
          <a:p>
            <a:pPr indent="0" lvl="0" marL="0" marR="0" rtl="0" algn="l">
              <a:spcBef>
                <a:spcPts val="380"/>
              </a:spcBef>
              <a:spcAft>
                <a:spcPts val="0"/>
              </a:spcAft>
              <a:buNone/>
            </a:pPr>
            <a:r>
              <a:t/>
            </a:r>
            <a:endParaRPr sz="2200">
              <a:solidFill>
                <a:srgbClr val="222222"/>
              </a:solidFill>
              <a:latin typeface="Open Sans"/>
              <a:ea typeface="Open Sans"/>
              <a:cs typeface="Open Sans"/>
              <a:sym typeface="Open Sans"/>
            </a:endParaRPr>
          </a:p>
          <a:p>
            <a:pPr indent="0" lvl="0" marL="0" marR="0" rtl="0" algn="l">
              <a:spcBef>
                <a:spcPts val="380"/>
              </a:spcBef>
              <a:spcAft>
                <a:spcPts val="0"/>
              </a:spcAft>
              <a:buNone/>
            </a:pPr>
            <a:r>
              <a:t/>
            </a:r>
            <a:endParaRPr i="0" sz="2200" u="none" cap="none" strike="noStrike">
              <a:solidFill>
                <a:srgbClr val="222222"/>
              </a:solidFill>
              <a:latin typeface="Open Sans"/>
              <a:ea typeface="Open Sans"/>
              <a:cs typeface="Open Sans"/>
              <a:sym typeface="Open Sans"/>
            </a:endParaRPr>
          </a:p>
          <a:p>
            <a:pPr indent="0" lvl="0" marL="0" marR="0" rtl="0" algn="l">
              <a:spcBef>
                <a:spcPts val="380"/>
              </a:spcBef>
              <a:spcAft>
                <a:spcPts val="0"/>
              </a:spcAft>
              <a:buNone/>
            </a:pPr>
            <a:r>
              <a:t/>
            </a:r>
            <a:endParaRPr sz="2200">
              <a:solidFill>
                <a:srgbClr val="222222"/>
              </a:solidFill>
              <a:latin typeface="Open Sans"/>
              <a:ea typeface="Open Sans"/>
              <a:cs typeface="Open Sans"/>
              <a:sym typeface="Open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3"/>
          <p:cNvSpPr txBox="1"/>
          <p:nvPr>
            <p:ph type="title"/>
          </p:nvPr>
        </p:nvSpPr>
        <p:spPr>
          <a:xfrm>
            <a:off x="409800" y="526388"/>
            <a:ext cx="8324400" cy="4090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4400">
                <a:latin typeface="Open Sans"/>
                <a:ea typeface="Open Sans"/>
                <a:cs typeface="Open Sans"/>
                <a:sym typeface="Open Sans"/>
              </a:rPr>
              <a:t>Bars and Home Residency Requirements</a:t>
            </a:r>
            <a:endParaRPr i="0" sz="4400" u="none" cap="none" strike="noStrike">
              <a:solidFill>
                <a:schemeClr val="dk1"/>
              </a:solidFill>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4"/>
          <p:cNvSpPr txBox="1"/>
          <p:nvPr>
            <p:ph type="title"/>
          </p:nvPr>
        </p:nvSpPr>
        <p:spPr>
          <a:xfrm>
            <a:off x="457200" y="156400"/>
            <a:ext cx="8229600" cy="7677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000" u="none" cap="none" strike="noStrike">
                <a:solidFill>
                  <a:srgbClr val="222222"/>
                </a:solidFill>
                <a:latin typeface="Open Sans"/>
                <a:ea typeface="Open Sans"/>
                <a:cs typeface="Open Sans"/>
                <a:sym typeface="Open Sans"/>
              </a:rPr>
              <a:t>12 and 24 Month Bars</a:t>
            </a:r>
            <a:endParaRPr i="0" sz="4000" u="none" cap="none" strike="noStrike">
              <a:solidFill>
                <a:srgbClr val="222222"/>
              </a:solidFill>
              <a:latin typeface="Open Sans"/>
              <a:ea typeface="Open Sans"/>
              <a:cs typeface="Open Sans"/>
              <a:sym typeface="Open Sans"/>
            </a:endParaRPr>
          </a:p>
        </p:txBody>
      </p:sp>
      <p:sp>
        <p:nvSpPr>
          <p:cNvPr id="293" name="Google Shape;293;p44"/>
          <p:cNvSpPr txBox="1"/>
          <p:nvPr>
            <p:ph idx="1" type="body"/>
          </p:nvPr>
        </p:nvSpPr>
        <p:spPr>
          <a:xfrm>
            <a:off x="0" y="3440725"/>
            <a:ext cx="9144000" cy="1702800"/>
          </a:xfrm>
          <a:prstGeom prst="rect">
            <a:avLst/>
          </a:prstGeom>
          <a:noFill/>
          <a:ln>
            <a:noFill/>
          </a:ln>
        </p:spPr>
        <p:txBody>
          <a:bodyPr anchorCtr="0" anchor="t" bIns="45700" lIns="91425" spcFirstLastPara="1" rIns="91425" wrap="square" tIns="45700">
            <a:noAutofit/>
          </a:bodyPr>
          <a:lstStyle/>
          <a:p>
            <a:pPr indent="0" lvl="0" marL="342900" marR="0" rtl="0" algn="l">
              <a:lnSpc>
                <a:spcPct val="80000"/>
              </a:lnSpc>
              <a:spcBef>
                <a:spcPts val="337"/>
              </a:spcBef>
              <a:spcAft>
                <a:spcPts val="0"/>
              </a:spcAft>
              <a:buNone/>
            </a:pPr>
            <a:r>
              <a:t/>
            </a:r>
            <a:endParaRPr sz="2200">
              <a:latin typeface="Open Sans"/>
              <a:ea typeface="Open Sans"/>
              <a:cs typeface="Open Sans"/>
              <a:sym typeface="Open Sans"/>
            </a:endParaRPr>
          </a:p>
          <a:p>
            <a:pPr indent="-342900" lvl="0" marL="342900" marR="0" rtl="0" algn="l">
              <a:lnSpc>
                <a:spcPct val="80000"/>
              </a:lnSpc>
              <a:spcBef>
                <a:spcPts val="337"/>
              </a:spcBef>
              <a:spcAft>
                <a:spcPts val="0"/>
              </a:spcAft>
              <a:buClr>
                <a:schemeClr val="dk1"/>
              </a:buClr>
              <a:buSzPts val="1687"/>
              <a:buFont typeface="Noto Sans Symbols"/>
              <a:buNone/>
            </a:pPr>
            <a:r>
              <a:t/>
            </a:r>
            <a:endParaRPr i="0" sz="1488" u="none" cap="none" strike="noStrike">
              <a:solidFill>
                <a:schemeClr val="dk1"/>
              </a:solidFill>
              <a:latin typeface="Open Sans"/>
              <a:ea typeface="Open Sans"/>
              <a:cs typeface="Open Sans"/>
              <a:sym typeface="Open Sans"/>
            </a:endParaRPr>
          </a:p>
          <a:p>
            <a:pPr indent="-342900" lvl="0" marL="342900" marR="0" rtl="0" algn="ctr">
              <a:lnSpc>
                <a:spcPct val="80000"/>
              </a:lnSpc>
              <a:spcBef>
                <a:spcPts val="287"/>
              </a:spcBef>
              <a:spcAft>
                <a:spcPts val="0"/>
              </a:spcAft>
              <a:buClr>
                <a:schemeClr val="dk1"/>
              </a:buClr>
              <a:buSzPts val="1437"/>
              <a:buFont typeface="Noto Sans Symbols"/>
              <a:buNone/>
            </a:pPr>
            <a:r>
              <a:t/>
            </a:r>
            <a:endParaRPr sz="2200">
              <a:latin typeface="Open Sans"/>
              <a:ea typeface="Open Sans"/>
              <a:cs typeface="Open Sans"/>
              <a:sym typeface="Open Sans"/>
            </a:endParaRPr>
          </a:p>
          <a:p>
            <a:pPr indent="0" lvl="0" marL="0" marR="0" rtl="0" algn="l">
              <a:lnSpc>
                <a:spcPct val="80000"/>
              </a:lnSpc>
              <a:spcBef>
                <a:spcPts val="300"/>
              </a:spcBef>
              <a:spcAft>
                <a:spcPts val="0"/>
              </a:spcAft>
              <a:buClr>
                <a:schemeClr val="dk1"/>
              </a:buClr>
              <a:buSzPts val="1500"/>
              <a:buFont typeface="Arial"/>
              <a:buNone/>
            </a:pPr>
            <a:r>
              <a:rPr lang="en" sz="1700">
                <a:solidFill>
                  <a:srgbClr val="222222"/>
                </a:solidFill>
                <a:latin typeface="Open Sans"/>
                <a:ea typeface="Open Sans"/>
                <a:cs typeface="Open Sans"/>
                <a:sym typeface="Open Sans"/>
              </a:rPr>
              <a:t>◆ </a:t>
            </a:r>
            <a:r>
              <a:rPr i="0" lang="en" sz="1700" u="none" cap="none" strike="noStrike">
                <a:solidFill>
                  <a:srgbClr val="222222"/>
                </a:solidFill>
                <a:latin typeface="Open Sans"/>
                <a:ea typeface="Open Sans"/>
                <a:cs typeface="Open Sans"/>
                <a:sym typeface="Open Sans"/>
              </a:rPr>
              <a:t>Being subject to the 12 or 24 month bar only impacts future J-1/J-2</a:t>
            </a:r>
            <a:r>
              <a:rPr lang="en" sz="1700">
                <a:solidFill>
                  <a:srgbClr val="222222"/>
                </a:solidFill>
                <a:latin typeface="Open Sans"/>
                <a:ea typeface="Open Sans"/>
                <a:cs typeface="Open Sans"/>
                <a:sym typeface="Open Sans"/>
              </a:rPr>
              <a:t> </a:t>
            </a:r>
            <a:r>
              <a:rPr i="0" lang="en" sz="1700" u="none" cap="none" strike="noStrike">
                <a:solidFill>
                  <a:srgbClr val="222222"/>
                </a:solidFill>
                <a:latin typeface="Open Sans"/>
                <a:ea typeface="Open Sans"/>
                <a:cs typeface="Open Sans"/>
                <a:sym typeface="Open Sans"/>
              </a:rPr>
              <a:t>eligibility in the Research Scholar/Professor categories; it does NOT</a:t>
            </a:r>
            <a:r>
              <a:rPr lang="en" sz="1700">
                <a:solidFill>
                  <a:srgbClr val="222222"/>
                </a:solidFill>
                <a:latin typeface="Open Sans"/>
                <a:ea typeface="Open Sans"/>
                <a:cs typeface="Open Sans"/>
                <a:sym typeface="Open Sans"/>
              </a:rPr>
              <a:t> </a:t>
            </a:r>
            <a:r>
              <a:rPr i="0" lang="en" sz="1700" u="none" cap="none" strike="noStrike">
                <a:solidFill>
                  <a:srgbClr val="222222"/>
                </a:solidFill>
                <a:latin typeface="Open Sans"/>
                <a:ea typeface="Open Sans"/>
                <a:cs typeface="Open Sans"/>
                <a:sym typeface="Open Sans"/>
              </a:rPr>
              <a:t>prevent you from returning to the US as a tourist (</a:t>
            </a:r>
            <a:r>
              <a:rPr lang="en" sz="1700">
                <a:solidFill>
                  <a:srgbClr val="222222"/>
                </a:solidFill>
                <a:latin typeface="Open Sans"/>
                <a:ea typeface="Open Sans"/>
                <a:cs typeface="Open Sans"/>
                <a:sym typeface="Open Sans"/>
              </a:rPr>
              <a:t>B)</a:t>
            </a:r>
            <a:r>
              <a:rPr i="0" lang="en" sz="1700" u="none" cap="none" strike="noStrike">
                <a:solidFill>
                  <a:srgbClr val="222222"/>
                </a:solidFill>
                <a:latin typeface="Open Sans"/>
                <a:ea typeface="Open Sans"/>
                <a:cs typeface="Open Sans"/>
                <a:sym typeface="Open Sans"/>
              </a:rPr>
              <a:t> or student (</a:t>
            </a:r>
            <a:r>
              <a:rPr lang="en" sz="1700">
                <a:solidFill>
                  <a:srgbClr val="222222"/>
                </a:solidFill>
                <a:latin typeface="Open Sans"/>
                <a:ea typeface="Open Sans"/>
                <a:cs typeface="Open Sans"/>
                <a:sym typeface="Open Sans"/>
              </a:rPr>
              <a:t>F)</a:t>
            </a:r>
            <a:r>
              <a:rPr i="0" lang="en" sz="1700" u="none" cap="none" strike="noStrike">
                <a:solidFill>
                  <a:srgbClr val="222222"/>
                </a:solidFill>
                <a:latin typeface="Open Sans"/>
                <a:ea typeface="Open Sans"/>
                <a:cs typeface="Open Sans"/>
                <a:sym typeface="Open Sans"/>
              </a:rPr>
              <a:t>.</a:t>
            </a:r>
            <a:endParaRPr i="0" sz="1700" u="none" cap="none" strike="noStrike">
              <a:solidFill>
                <a:srgbClr val="222222"/>
              </a:solidFill>
              <a:latin typeface="Open Sans"/>
              <a:ea typeface="Open Sans"/>
              <a:cs typeface="Open Sans"/>
              <a:sym typeface="Open Sans"/>
            </a:endParaRPr>
          </a:p>
        </p:txBody>
      </p:sp>
      <p:graphicFrame>
        <p:nvGraphicFramePr>
          <p:cNvPr id="294" name="Google Shape;294;p44"/>
          <p:cNvGraphicFramePr/>
          <p:nvPr/>
        </p:nvGraphicFramePr>
        <p:xfrm>
          <a:off x="191575" y="924130"/>
          <a:ext cx="3000000" cy="3000000"/>
        </p:xfrm>
        <a:graphic>
          <a:graphicData uri="http://schemas.openxmlformats.org/drawingml/2006/table">
            <a:tbl>
              <a:tblPr>
                <a:noFill/>
                <a:tableStyleId>{CC5DE0CD-C9FB-477C-A76F-C571BA846A06}</a:tableStyleId>
              </a:tblPr>
              <a:tblGrid>
                <a:gridCol w="2983200"/>
                <a:gridCol w="3493000"/>
                <a:gridCol w="2343600"/>
              </a:tblGrid>
              <a:tr h="596825">
                <a:tc>
                  <a:txBody>
                    <a:bodyPr/>
                    <a:lstStyle/>
                    <a:p>
                      <a:pPr indent="0" lvl="0" marL="0" rtl="0" algn="ctr">
                        <a:spcBef>
                          <a:spcPts val="0"/>
                        </a:spcBef>
                        <a:spcAft>
                          <a:spcPts val="0"/>
                        </a:spcAft>
                        <a:buNone/>
                      </a:pPr>
                      <a:r>
                        <a:rPr b="1" lang="en" sz="1200">
                          <a:solidFill>
                            <a:schemeClr val="lt1"/>
                          </a:solidFill>
                          <a:latin typeface="Open Sans"/>
                          <a:ea typeface="Open Sans"/>
                          <a:cs typeface="Open Sans"/>
                          <a:sym typeface="Open Sans"/>
                        </a:rPr>
                        <a:t>Research Scholar/Professor Category</a:t>
                      </a:r>
                      <a:endParaRPr b="1" sz="1200">
                        <a:solidFill>
                          <a:schemeClr val="lt1"/>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c>
                  <a:txBody>
                    <a:bodyPr/>
                    <a:lstStyle/>
                    <a:p>
                      <a:pPr indent="0" lvl="0" marL="0" rtl="0" algn="ctr">
                        <a:spcBef>
                          <a:spcPts val="0"/>
                        </a:spcBef>
                        <a:spcAft>
                          <a:spcPts val="0"/>
                        </a:spcAft>
                        <a:buNone/>
                      </a:pPr>
                      <a:r>
                        <a:rPr b="1" lang="en" sz="1200">
                          <a:solidFill>
                            <a:schemeClr val="lt1"/>
                          </a:solidFill>
                          <a:latin typeface="Open Sans"/>
                          <a:ea typeface="Open Sans"/>
                          <a:cs typeface="Open Sans"/>
                          <a:sym typeface="Open Sans"/>
                        </a:rPr>
                        <a:t>Student Intern </a:t>
                      </a:r>
                      <a:endParaRPr b="1" sz="1200">
                        <a:solidFill>
                          <a:schemeClr val="lt1"/>
                        </a:solidFill>
                        <a:latin typeface="Open Sans"/>
                        <a:ea typeface="Open Sans"/>
                        <a:cs typeface="Open Sans"/>
                        <a:sym typeface="Open Sans"/>
                      </a:endParaRPr>
                    </a:p>
                    <a:p>
                      <a:pPr indent="0" lvl="0" marL="0" rtl="0" algn="ctr">
                        <a:spcBef>
                          <a:spcPts val="0"/>
                        </a:spcBef>
                        <a:spcAft>
                          <a:spcPts val="0"/>
                        </a:spcAft>
                        <a:buNone/>
                      </a:pPr>
                      <a:r>
                        <a:rPr b="1" lang="en" sz="1200">
                          <a:solidFill>
                            <a:schemeClr val="lt1"/>
                          </a:solidFill>
                          <a:latin typeface="Open Sans"/>
                          <a:ea typeface="Open Sans"/>
                          <a:cs typeface="Open Sans"/>
                          <a:sym typeface="Open Sans"/>
                        </a:rPr>
                        <a:t>Category</a:t>
                      </a:r>
                      <a:endParaRPr b="1" sz="1200">
                        <a:solidFill>
                          <a:schemeClr val="lt1"/>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c>
                  <a:txBody>
                    <a:bodyPr/>
                    <a:lstStyle/>
                    <a:p>
                      <a:pPr indent="0" lvl="0" marL="0" rtl="0" algn="ctr">
                        <a:spcBef>
                          <a:spcPts val="0"/>
                        </a:spcBef>
                        <a:spcAft>
                          <a:spcPts val="0"/>
                        </a:spcAft>
                        <a:buNone/>
                      </a:pPr>
                      <a:r>
                        <a:rPr b="1" lang="en" sz="1200">
                          <a:solidFill>
                            <a:schemeClr val="lt1"/>
                          </a:solidFill>
                          <a:latin typeface="Open Sans"/>
                          <a:ea typeface="Open Sans"/>
                          <a:cs typeface="Open Sans"/>
                          <a:sym typeface="Open Sans"/>
                        </a:rPr>
                        <a:t>Short-Term Scholar Category</a:t>
                      </a:r>
                      <a:endParaRPr b="1" sz="1200">
                        <a:solidFill>
                          <a:schemeClr val="lt1"/>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r>
              <a:tr h="805775">
                <a:tc>
                  <a:txBody>
                    <a:bodyPr/>
                    <a:lstStyle/>
                    <a:p>
                      <a:pPr indent="0" lvl="0" marL="0" rtl="0" algn="l">
                        <a:spcBef>
                          <a:spcPts val="0"/>
                        </a:spcBef>
                        <a:spcAft>
                          <a:spcPts val="0"/>
                        </a:spcAft>
                        <a:buNone/>
                      </a:pPr>
                      <a:r>
                        <a:rPr lang="en" sz="1200">
                          <a:solidFill>
                            <a:srgbClr val="222222"/>
                          </a:solidFill>
                          <a:latin typeface="Open Sans"/>
                          <a:ea typeface="Open Sans"/>
                          <a:cs typeface="Open Sans"/>
                          <a:sym typeface="Open Sans"/>
                        </a:rPr>
                        <a:t>Subject to a 24 month bar on repeat participation</a:t>
                      </a:r>
                      <a:endParaRPr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0"/>
                        </a:spcBef>
                        <a:spcAft>
                          <a:spcPts val="0"/>
                        </a:spcAft>
                        <a:buNone/>
                      </a:pPr>
                      <a:r>
                        <a:rPr lang="en" sz="1200">
                          <a:solidFill>
                            <a:srgbClr val="222222"/>
                          </a:solidFill>
                          <a:latin typeface="Open Sans"/>
                          <a:ea typeface="Open Sans"/>
                          <a:cs typeface="Open Sans"/>
                          <a:sym typeface="Open Sans"/>
                        </a:rPr>
                        <a:t>Subject to a 12 month bar for the research scholar/professor category if their program is longer than 6 months</a:t>
                      </a:r>
                      <a:endParaRPr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0"/>
                        </a:spcBef>
                        <a:spcAft>
                          <a:spcPts val="0"/>
                        </a:spcAft>
                        <a:buNone/>
                      </a:pPr>
                      <a:r>
                        <a:rPr lang="en" sz="1200">
                          <a:solidFill>
                            <a:srgbClr val="222222"/>
                          </a:solidFill>
                          <a:latin typeface="Open Sans"/>
                          <a:ea typeface="Open Sans"/>
                          <a:cs typeface="Open Sans"/>
                          <a:sym typeface="Open Sans"/>
                        </a:rPr>
                        <a:t>Not subject to a 12 month or 24 month bar</a:t>
                      </a:r>
                      <a:endParaRPr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1850300">
                <a:tc>
                  <a:txBody>
                    <a:bodyPr/>
                    <a:lstStyle/>
                    <a:p>
                      <a:pPr indent="0" lvl="0" marL="0" rtl="0" algn="l">
                        <a:spcBef>
                          <a:spcPts val="0"/>
                        </a:spcBef>
                        <a:spcAft>
                          <a:spcPts val="0"/>
                        </a:spcAft>
                        <a:buNone/>
                      </a:pPr>
                      <a:r>
                        <a:rPr b="1" lang="en" sz="1200">
                          <a:solidFill>
                            <a:srgbClr val="222222"/>
                          </a:solidFill>
                          <a:latin typeface="Open Sans"/>
                          <a:ea typeface="Open Sans"/>
                          <a:cs typeface="Open Sans"/>
                          <a:sym typeface="Open Sans"/>
                        </a:rPr>
                        <a:t>Example:</a:t>
                      </a:r>
                      <a:r>
                        <a:rPr lang="en" sz="1200">
                          <a:solidFill>
                            <a:srgbClr val="222222"/>
                          </a:solidFill>
                          <a:latin typeface="Open Sans"/>
                          <a:ea typeface="Open Sans"/>
                          <a:cs typeface="Open Sans"/>
                          <a:sym typeface="Open Sans"/>
                        </a:rPr>
                        <a:t> A J-1 Research Scholar who did research for 3 years at NC State and their DS-2019 ended on Dec. 1st, 2023. </a:t>
                      </a:r>
                      <a:endParaRPr sz="1200">
                        <a:solidFill>
                          <a:srgbClr val="222222"/>
                        </a:solidFill>
                        <a:latin typeface="Open Sans"/>
                        <a:ea typeface="Open Sans"/>
                        <a:cs typeface="Open Sans"/>
                        <a:sym typeface="Open Sans"/>
                      </a:endParaRPr>
                    </a:p>
                    <a:p>
                      <a:pPr indent="0" lvl="0" marL="0" rtl="0" algn="l">
                        <a:spcBef>
                          <a:spcPts val="0"/>
                        </a:spcBef>
                        <a:spcAft>
                          <a:spcPts val="0"/>
                        </a:spcAft>
                        <a:buNone/>
                      </a:pPr>
                      <a:r>
                        <a:t/>
                      </a:r>
                      <a:endParaRPr sz="1200">
                        <a:solidFill>
                          <a:srgbClr val="222222"/>
                        </a:solidFill>
                        <a:latin typeface="Open Sans"/>
                        <a:ea typeface="Open Sans"/>
                        <a:cs typeface="Open Sans"/>
                        <a:sym typeface="Open Sans"/>
                      </a:endParaRPr>
                    </a:p>
                    <a:p>
                      <a:pPr indent="0" lvl="0" marL="0" rtl="0" algn="l">
                        <a:spcBef>
                          <a:spcPts val="0"/>
                        </a:spcBef>
                        <a:spcAft>
                          <a:spcPts val="0"/>
                        </a:spcAft>
                        <a:buNone/>
                      </a:pPr>
                      <a:r>
                        <a:rPr lang="en" sz="1200">
                          <a:solidFill>
                            <a:srgbClr val="222222"/>
                          </a:solidFill>
                          <a:latin typeface="Open Sans"/>
                          <a:ea typeface="Open Sans"/>
                          <a:cs typeface="Open Sans"/>
                          <a:sym typeface="Open Sans"/>
                        </a:rPr>
                        <a:t>They cannot return as a J-1 Research Scholar again for 24 months </a:t>
                      </a:r>
                      <a:br>
                        <a:rPr lang="en" sz="1200">
                          <a:solidFill>
                            <a:srgbClr val="222222"/>
                          </a:solidFill>
                          <a:latin typeface="Open Sans"/>
                          <a:ea typeface="Open Sans"/>
                          <a:cs typeface="Open Sans"/>
                          <a:sym typeface="Open Sans"/>
                        </a:rPr>
                      </a:br>
                      <a:r>
                        <a:rPr lang="en" sz="1200">
                          <a:solidFill>
                            <a:srgbClr val="222222"/>
                          </a:solidFill>
                          <a:latin typeface="Open Sans"/>
                          <a:ea typeface="Open Sans"/>
                          <a:cs typeface="Open Sans"/>
                          <a:sym typeface="Open Sans"/>
                        </a:rPr>
                        <a:t>(after Dec. 1st, 2025). </a:t>
                      </a:r>
                      <a:endParaRPr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0"/>
                        </a:spcBef>
                        <a:spcAft>
                          <a:spcPts val="0"/>
                        </a:spcAft>
                        <a:buNone/>
                      </a:pPr>
                      <a:r>
                        <a:rPr b="1" lang="en" sz="1200">
                          <a:solidFill>
                            <a:srgbClr val="222222"/>
                          </a:solidFill>
                          <a:latin typeface="Open Sans"/>
                          <a:ea typeface="Open Sans"/>
                          <a:cs typeface="Open Sans"/>
                          <a:sym typeface="Open Sans"/>
                        </a:rPr>
                        <a:t>Example:</a:t>
                      </a:r>
                      <a:r>
                        <a:rPr lang="en" sz="1200">
                          <a:solidFill>
                            <a:srgbClr val="222222"/>
                          </a:solidFill>
                          <a:latin typeface="Open Sans"/>
                          <a:ea typeface="Open Sans"/>
                          <a:cs typeface="Open Sans"/>
                          <a:sym typeface="Open Sans"/>
                        </a:rPr>
                        <a:t> A J-1 Student Intern who interned for 8 months at NC State had their DS-2019 end June 1st, 2020. </a:t>
                      </a:r>
                      <a:endParaRPr sz="1200">
                        <a:solidFill>
                          <a:srgbClr val="222222"/>
                        </a:solidFill>
                        <a:latin typeface="Open Sans"/>
                        <a:ea typeface="Open Sans"/>
                        <a:cs typeface="Open Sans"/>
                        <a:sym typeface="Open Sans"/>
                      </a:endParaRPr>
                    </a:p>
                    <a:p>
                      <a:pPr indent="0" lvl="0" marL="0" rtl="0" algn="l">
                        <a:spcBef>
                          <a:spcPts val="0"/>
                        </a:spcBef>
                        <a:spcAft>
                          <a:spcPts val="0"/>
                        </a:spcAft>
                        <a:buNone/>
                      </a:pPr>
                      <a:r>
                        <a:t/>
                      </a:r>
                      <a:endParaRPr sz="1200">
                        <a:solidFill>
                          <a:srgbClr val="222222"/>
                        </a:solidFill>
                        <a:latin typeface="Open Sans"/>
                        <a:ea typeface="Open Sans"/>
                        <a:cs typeface="Open Sans"/>
                        <a:sym typeface="Open Sans"/>
                      </a:endParaRPr>
                    </a:p>
                    <a:p>
                      <a:pPr indent="0" lvl="0" marL="0" rtl="0" algn="l">
                        <a:spcBef>
                          <a:spcPts val="0"/>
                        </a:spcBef>
                        <a:spcAft>
                          <a:spcPts val="0"/>
                        </a:spcAft>
                        <a:buNone/>
                      </a:pPr>
                      <a:r>
                        <a:rPr lang="en" sz="1200">
                          <a:solidFill>
                            <a:srgbClr val="222222"/>
                          </a:solidFill>
                          <a:latin typeface="Open Sans"/>
                          <a:ea typeface="Open Sans"/>
                          <a:cs typeface="Open Sans"/>
                          <a:sym typeface="Open Sans"/>
                        </a:rPr>
                        <a:t>They cannot come back as a J-1 Research Scholar until after 12 months have passed (after June 1st, 2021).</a:t>
                      </a:r>
                      <a:endParaRPr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0"/>
                        </a:spcBef>
                        <a:spcAft>
                          <a:spcPts val="0"/>
                        </a:spcAft>
                        <a:buNone/>
                      </a:pPr>
                      <a:r>
                        <a:rPr b="1" lang="en" sz="1200">
                          <a:solidFill>
                            <a:srgbClr val="222222"/>
                          </a:solidFill>
                          <a:latin typeface="Open Sans"/>
                          <a:ea typeface="Open Sans"/>
                          <a:cs typeface="Open Sans"/>
                          <a:sym typeface="Open Sans"/>
                        </a:rPr>
                        <a:t>Example: </a:t>
                      </a:r>
                      <a:r>
                        <a:rPr lang="en" sz="1200">
                          <a:solidFill>
                            <a:srgbClr val="222222"/>
                          </a:solidFill>
                          <a:latin typeface="Open Sans"/>
                          <a:ea typeface="Open Sans"/>
                          <a:cs typeface="Open Sans"/>
                          <a:sym typeface="Open Sans"/>
                        </a:rPr>
                        <a:t>N/A</a:t>
                      </a:r>
                      <a:endParaRPr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8"/>
          <p:cNvSpPr txBox="1"/>
          <p:nvPr>
            <p:ph type="title"/>
          </p:nvPr>
        </p:nvSpPr>
        <p:spPr>
          <a:xfrm>
            <a:off x="457200" y="457200"/>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400" u="none" cap="none" strike="noStrike">
                <a:solidFill>
                  <a:srgbClr val="222222"/>
                </a:solidFill>
                <a:latin typeface="Open Sans"/>
                <a:ea typeface="Open Sans"/>
                <a:cs typeface="Open Sans"/>
                <a:sym typeface="Open Sans"/>
              </a:rPr>
              <a:t>Role of the </a:t>
            </a:r>
            <a:br>
              <a:rPr i="0" lang="en" sz="3400" u="none" cap="none" strike="noStrike">
                <a:solidFill>
                  <a:srgbClr val="222222"/>
                </a:solidFill>
                <a:latin typeface="Open Sans"/>
                <a:ea typeface="Open Sans"/>
                <a:cs typeface="Open Sans"/>
                <a:sym typeface="Open Sans"/>
              </a:rPr>
            </a:br>
            <a:r>
              <a:rPr i="0" lang="en" sz="3400" u="none" cap="none" strike="noStrike">
                <a:solidFill>
                  <a:srgbClr val="222222"/>
                </a:solidFill>
                <a:latin typeface="Open Sans"/>
                <a:ea typeface="Open Sans"/>
                <a:cs typeface="Open Sans"/>
                <a:sym typeface="Open Sans"/>
              </a:rPr>
              <a:t>Office of International Services (OIS)</a:t>
            </a:r>
            <a:r>
              <a:rPr i="0" lang="en" sz="3600" u="none" cap="none" strike="noStrike">
                <a:solidFill>
                  <a:srgbClr val="222222"/>
                </a:solidFill>
                <a:latin typeface="Open Sans"/>
                <a:ea typeface="Open Sans"/>
                <a:cs typeface="Open Sans"/>
                <a:sym typeface="Open Sans"/>
              </a:rPr>
              <a:t> </a:t>
            </a:r>
            <a:endParaRPr i="0" sz="3600" u="none" cap="none" strike="noStrike">
              <a:solidFill>
                <a:srgbClr val="222222"/>
              </a:solidFill>
              <a:latin typeface="Open Sans"/>
              <a:ea typeface="Open Sans"/>
              <a:cs typeface="Open Sans"/>
              <a:sym typeface="Open Sans"/>
            </a:endParaRPr>
          </a:p>
        </p:txBody>
      </p:sp>
      <p:sp>
        <p:nvSpPr>
          <p:cNvPr id="102" name="Google Shape;102;p18"/>
          <p:cNvSpPr txBox="1"/>
          <p:nvPr>
            <p:ph idx="1" type="body"/>
          </p:nvPr>
        </p:nvSpPr>
        <p:spPr>
          <a:xfrm>
            <a:off x="4315300" y="1725875"/>
            <a:ext cx="4111800" cy="3086100"/>
          </a:xfrm>
          <a:prstGeom prst="rect">
            <a:avLst/>
          </a:prstGeom>
          <a:noFill/>
          <a:ln>
            <a:noFill/>
          </a:ln>
        </p:spPr>
        <p:txBody>
          <a:bodyPr anchorCtr="0" anchor="t" bIns="45700" lIns="91425" spcFirstLastPara="1" rIns="91425" wrap="square" tIns="45700">
            <a:noAutofit/>
          </a:bodyPr>
          <a:lstStyle/>
          <a:p>
            <a:pPr indent="-317500" lvl="0" marL="342900" marR="0" rtl="0" algn="l">
              <a:spcBef>
                <a:spcPts val="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Administers NC State University’s J-1 Exchange Visitor Program </a:t>
            </a:r>
            <a:r>
              <a:rPr lang="en" sz="1600">
                <a:solidFill>
                  <a:srgbClr val="222222"/>
                </a:solidFill>
                <a:latin typeface="Open Sans"/>
                <a:ea typeface="Open Sans"/>
                <a:cs typeface="Open Sans"/>
                <a:sym typeface="Open Sans"/>
              </a:rPr>
              <a:t>and</a:t>
            </a:r>
            <a:r>
              <a:rPr i="0" lang="en" sz="1600" u="none" cap="none" strike="noStrike">
                <a:solidFill>
                  <a:srgbClr val="222222"/>
                </a:solidFill>
                <a:latin typeface="Open Sans"/>
                <a:ea typeface="Open Sans"/>
                <a:cs typeface="Open Sans"/>
                <a:sym typeface="Open Sans"/>
              </a:rPr>
              <a:t> the F-1 student program.</a:t>
            </a:r>
            <a:endParaRPr i="0" sz="1600" u="none" cap="none" strike="noStrike">
              <a:solidFill>
                <a:srgbClr val="222222"/>
              </a:solidFill>
              <a:latin typeface="Open Sans"/>
              <a:ea typeface="Open Sans"/>
              <a:cs typeface="Open Sans"/>
              <a:sym typeface="Open Sans"/>
            </a:endParaRPr>
          </a:p>
          <a:p>
            <a:pPr indent="0" lvl="0" marL="342900" marR="0" rtl="0" algn="l">
              <a:spcBef>
                <a:spcPts val="0"/>
              </a:spcBef>
              <a:spcAft>
                <a:spcPts val="0"/>
              </a:spcAft>
              <a:buNone/>
            </a:pPr>
            <a:r>
              <a:t/>
            </a:r>
            <a:endParaRPr sz="1600">
              <a:solidFill>
                <a:srgbClr val="222222"/>
              </a:solidFill>
              <a:latin typeface="Open Sans"/>
              <a:ea typeface="Open Sans"/>
              <a:cs typeface="Open Sans"/>
              <a:sym typeface="Open Sans"/>
            </a:endParaRPr>
          </a:p>
          <a:p>
            <a:pPr indent="-317500" lvl="0" marL="342900" marR="0" rtl="0" algn="l">
              <a:spcBef>
                <a:spcPts val="40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Advises international students </a:t>
            </a:r>
            <a:r>
              <a:rPr lang="en" sz="1600">
                <a:solidFill>
                  <a:srgbClr val="222222"/>
                </a:solidFill>
                <a:latin typeface="Open Sans"/>
                <a:ea typeface="Open Sans"/>
                <a:cs typeface="Open Sans"/>
                <a:sym typeface="Open Sans"/>
              </a:rPr>
              <a:t>and</a:t>
            </a:r>
            <a:r>
              <a:rPr i="0" lang="en" sz="1600" u="none" cap="none" strike="noStrike">
                <a:solidFill>
                  <a:srgbClr val="222222"/>
                </a:solidFill>
                <a:latin typeface="Open Sans"/>
                <a:ea typeface="Open Sans"/>
                <a:cs typeface="Open Sans"/>
                <a:sym typeface="Open Sans"/>
              </a:rPr>
              <a:t> scholars about immigration regulations.</a:t>
            </a:r>
            <a:endParaRPr i="0" sz="1600" u="none" cap="none" strike="noStrike">
              <a:solidFill>
                <a:srgbClr val="222222"/>
              </a:solidFill>
              <a:latin typeface="Open Sans"/>
              <a:ea typeface="Open Sans"/>
              <a:cs typeface="Open Sans"/>
              <a:sym typeface="Open Sans"/>
            </a:endParaRPr>
          </a:p>
          <a:p>
            <a:pPr indent="0" lvl="0" marL="342900" marR="0" rtl="0" algn="l">
              <a:spcBef>
                <a:spcPts val="400"/>
              </a:spcBef>
              <a:spcAft>
                <a:spcPts val="0"/>
              </a:spcAft>
              <a:buNone/>
            </a:pPr>
            <a:r>
              <a:t/>
            </a:r>
            <a:endParaRPr sz="1600">
              <a:solidFill>
                <a:srgbClr val="222222"/>
              </a:solidFill>
              <a:latin typeface="Open Sans"/>
              <a:ea typeface="Open Sans"/>
              <a:cs typeface="Open Sans"/>
              <a:sym typeface="Open Sans"/>
            </a:endParaRPr>
          </a:p>
          <a:p>
            <a:pPr indent="-317500" lvl="0" marL="342900" marR="0" rtl="0" algn="l">
              <a:spcBef>
                <a:spcPts val="40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Represents NC State University on campus </a:t>
            </a:r>
            <a:r>
              <a:rPr lang="en" sz="1600">
                <a:solidFill>
                  <a:srgbClr val="222222"/>
                </a:solidFill>
                <a:latin typeface="Open Sans"/>
                <a:ea typeface="Open Sans"/>
                <a:cs typeface="Open Sans"/>
                <a:sym typeface="Open Sans"/>
              </a:rPr>
              <a:t>and</a:t>
            </a:r>
            <a:r>
              <a:rPr i="0" lang="en" sz="1600" u="none" cap="none" strike="noStrike">
                <a:solidFill>
                  <a:srgbClr val="222222"/>
                </a:solidFill>
                <a:latin typeface="Open Sans"/>
                <a:ea typeface="Open Sans"/>
                <a:cs typeface="Open Sans"/>
                <a:sym typeface="Open Sans"/>
              </a:rPr>
              <a:t> in the community.</a:t>
            </a:r>
            <a:endParaRPr i="0" sz="1600" u="none" cap="none" strike="noStrike">
              <a:solidFill>
                <a:schemeClr val="dk1"/>
              </a:solidFill>
              <a:latin typeface="Open Sans"/>
              <a:ea typeface="Open Sans"/>
              <a:cs typeface="Open Sans"/>
              <a:sym typeface="Open Sans"/>
            </a:endParaRPr>
          </a:p>
        </p:txBody>
      </p:sp>
      <p:pic>
        <p:nvPicPr>
          <p:cNvPr descr="A picture of the OIS staff team in red matching shirts." id="103" name="Google Shape;103;p18" title="DSC_6810.jpg"/>
          <p:cNvPicPr preferRelativeResize="0"/>
          <p:nvPr/>
        </p:nvPicPr>
        <p:blipFill>
          <a:blip r:embed="rId3">
            <a:alphaModFix/>
          </a:blip>
          <a:stretch>
            <a:fillRect/>
          </a:stretch>
        </p:blipFill>
        <p:spPr>
          <a:xfrm>
            <a:off x="878575" y="1794025"/>
            <a:ext cx="3082240" cy="2949805"/>
          </a:xfrm>
          <a:prstGeom prst="rect">
            <a:avLst/>
          </a:prstGeom>
          <a:noFill/>
          <a:ln cap="flat" cmpd="sng" w="38100">
            <a:solidFill>
              <a:schemeClr val="dk2"/>
            </a:solidFill>
            <a:prstDash val="dot"/>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5"/>
          <p:cNvSpPr txBox="1"/>
          <p:nvPr>
            <p:ph type="title"/>
          </p:nvPr>
        </p:nvSpPr>
        <p:spPr>
          <a:xfrm>
            <a:off x="539500" y="385181"/>
            <a:ext cx="8229600" cy="559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040" u="none" cap="none" strike="noStrike">
                <a:solidFill>
                  <a:srgbClr val="222222"/>
                </a:solidFill>
                <a:latin typeface="Open Sans"/>
                <a:ea typeface="Open Sans"/>
                <a:cs typeface="Open Sans"/>
                <a:sym typeface="Open Sans"/>
              </a:rPr>
              <a:t>Two</a:t>
            </a:r>
            <a:r>
              <a:rPr lang="en" sz="3040">
                <a:solidFill>
                  <a:srgbClr val="222222"/>
                </a:solidFill>
                <a:latin typeface="Open Sans"/>
                <a:ea typeface="Open Sans"/>
                <a:cs typeface="Open Sans"/>
                <a:sym typeface="Open Sans"/>
              </a:rPr>
              <a:t>-</a:t>
            </a:r>
            <a:r>
              <a:rPr i="0" lang="en" sz="3040" u="none" cap="none" strike="noStrike">
                <a:solidFill>
                  <a:srgbClr val="222222"/>
                </a:solidFill>
                <a:latin typeface="Open Sans"/>
                <a:ea typeface="Open Sans"/>
                <a:cs typeface="Open Sans"/>
                <a:sym typeface="Open Sans"/>
              </a:rPr>
              <a:t>Year Home Residency Requirement</a:t>
            </a:r>
            <a:endParaRPr i="0" sz="3040" u="none" cap="none" strike="noStrike">
              <a:solidFill>
                <a:srgbClr val="222222"/>
              </a:solidFill>
              <a:latin typeface="Open Sans"/>
              <a:ea typeface="Open Sans"/>
              <a:cs typeface="Open Sans"/>
              <a:sym typeface="Open Sans"/>
            </a:endParaRPr>
          </a:p>
        </p:txBody>
      </p:sp>
      <p:sp>
        <p:nvSpPr>
          <p:cNvPr id="300" name="Google Shape;300;p45"/>
          <p:cNvSpPr txBox="1"/>
          <p:nvPr>
            <p:ph idx="1" type="body"/>
          </p:nvPr>
        </p:nvSpPr>
        <p:spPr>
          <a:xfrm>
            <a:off x="0" y="944759"/>
            <a:ext cx="9144000" cy="4126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i="0" lang="en" sz="1400" u="none" cap="none" strike="noStrike">
                <a:solidFill>
                  <a:srgbClr val="222222"/>
                </a:solidFill>
                <a:latin typeface="Open Sans"/>
                <a:ea typeface="Open Sans"/>
                <a:cs typeface="Open Sans"/>
                <a:sym typeface="Open Sans"/>
              </a:rPr>
              <a:t>If you are subject to the </a:t>
            </a:r>
            <a:r>
              <a:rPr lang="en" sz="1400" u="sng">
                <a:solidFill>
                  <a:schemeClr val="hlink"/>
                </a:solidFill>
                <a:latin typeface="Open Sans"/>
                <a:ea typeface="Open Sans"/>
                <a:cs typeface="Open Sans"/>
                <a:sym typeface="Open Sans"/>
                <a:hlinkClick r:id="rId3"/>
              </a:rPr>
              <a:t>two-year</a:t>
            </a:r>
            <a:r>
              <a:rPr i="0" lang="en" sz="1400" u="sng" cap="none" strike="noStrike">
                <a:solidFill>
                  <a:schemeClr val="hlink"/>
                </a:solidFill>
                <a:latin typeface="Open Sans"/>
                <a:ea typeface="Open Sans"/>
                <a:cs typeface="Open Sans"/>
                <a:sym typeface="Open Sans"/>
                <a:hlinkClick r:id="rId4"/>
              </a:rPr>
              <a:t> home residency requirement</a:t>
            </a:r>
            <a:r>
              <a:rPr lang="en" sz="1400">
                <a:solidFill>
                  <a:srgbClr val="222222"/>
                </a:solidFill>
                <a:latin typeface="Open Sans"/>
                <a:ea typeface="Open Sans"/>
                <a:cs typeface="Open Sans"/>
                <a:sym typeface="Open Sans"/>
              </a:rPr>
              <a:t> (opens in new tab)</a:t>
            </a:r>
            <a:r>
              <a:rPr i="0" lang="en" sz="1400" u="none" cap="none" strike="noStrike">
                <a:solidFill>
                  <a:srgbClr val="222222"/>
                </a:solidFill>
                <a:latin typeface="Open Sans"/>
                <a:ea typeface="Open Sans"/>
                <a:cs typeface="Open Sans"/>
                <a:sym typeface="Open Sans"/>
              </a:rPr>
              <a:t>, there should be a notation on your DS-2019 and/or J-1 visa.</a:t>
            </a:r>
            <a:r>
              <a:rPr lang="en" sz="1400">
                <a:solidFill>
                  <a:srgbClr val="222222"/>
                </a:solidFill>
                <a:latin typeface="Open Sans"/>
                <a:ea typeface="Open Sans"/>
                <a:cs typeface="Open Sans"/>
                <a:sym typeface="Open Sans"/>
              </a:rPr>
              <a:t> This is also called “212e”.</a:t>
            </a:r>
            <a:br>
              <a:rPr lang="en" sz="1400">
                <a:solidFill>
                  <a:srgbClr val="222222"/>
                </a:solidFill>
                <a:latin typeface="Open Sans"/>
                <a:ea typeface="Open Sans"/>
                <a:cs typeface="Open Sans"/>
                <a:sym typeface="Open Sans"/>
              </a:rPr>
            </a:br>
            <a:endParaRPr i="0" sz="1400" u="none" cap="none" strike="noStrike">
              <a:solidFill>
                <a:srgbClr val="222222"/>
              </a:solidFill>
              <a:latin typeface="Open Sans"/>
              <a:ea typeface="Open Sans"/>
              <a:cs typeface="Open Sans"/>
              <a:sym typeface="Open Sans"/>
            </a:endParaRPr>
          </a:p>
          <a:p>
            <a:pPr indent="0" lvl="0" marL="0" marR="0" rtl="0" algn="l">
              <a:lnSpc>
                <a:spcPct val="90000"/>
              </a:lnSpc>
              <a:spcBef>
                <a:spcPts val="300"/>
              </a:spcBef>
              <a:spcAft>
                <a:spcPts val="0"/>
              </a:spcAft>
              <a:buNone/>
            </a:pPr>
            <a:r>
              <a:rPr i="0" lang="en" sz="1400" u="none" cap="none" strike="noStrike">
                <a:solidFill>
                  <a:srgbClr val="222222"/>
                </a:solidFill>
                <a:latin typeface="Open Sans"/>
                <a:ea typeface="Open Sans"/>
                <a:cs typeface="Open Sans"/>
                <a:sym typeface="Open Sans"/>
              </a:rPr>
              <a:t>If you are subject, </a:t>
            </a:r>
            <a:r>
              <a:rPr b="1" i="0" lang="en" sz="1400" u="none" cap="none" strike="noStrike">
                <a:solidFill>
                  <a:srgbClr val="222222"/>
                </a:solidFill>
                <a:latin typeface="Open Sans"/>
                <a:ea typeface="Open Sans"/>
                <a:cs typeface="Open Sans"/>
                <a:sym typeface="Open Sans"/>
              </a:rPr>
              <a:t>you </a:t>
            </a:r>
            <a:r>
              <a:rPr b="1" lang="en" sz="1400">
                <a:solidFill>
                  <a:srgbClr val="222222"/>
                </a:solidFill>
                <a:latin typeface="Open Sans"/>
                <a:ea typeface="Open Sans"/>
                <a:cs typeface="Open Sans"/>
                <a:sym typeface="Open Sans"/>
              </a:rPr>
              <a:t>cannot</a:t>
            </a:r>
            <a:r>
              <a:rPr b="1" i="0" lang="en" sz="1400" u="none" cap="none" strike="noStrike">
                <a:solidFill>
                  <a:srgbClr val="222222"/>
                </a:solidFill>
                <a:latin typeface="Open Sans"/>
                <a:ea typeface="Open Sans"/>
                <a:cs typeface="Open Sans"/>
                <a:sym typeface="Open Sans"/>
              </a:rPr>
              <a:t> change your status </a:t>
            </a:r>
            <a:r>
              <a:rPr b="1" lang="en" sz="1400">
                <a:solidFill>
                  <a:srgbClr val="222222"/>
                </a:solidFill>
                <a:latin typeface="Open Sans"/>
                <a:ea typeface="Open Sans"/>
                <a:cs typeface="Open Sans"/>
                <a:sym typeface="Open Sans"/>
              </a:rPr>
              <a:t>withi</a:t>
            </a:r>
            <a:r>
              <a:rPr b="1" i="0" lang="en" sz="1400" u="none" cap="none" strike="noStrike">
                <a:solidFill>
                  <a:srgbClr val="222222"/>
                </a:solidFill>
                <a:latin typeface="Open Sans"/>
                <a:ea typeface="Open Sans"/>
                <a:cs typeface="Open Sans"/>
                <a:sym typeface="Open Sans"/>
              </a:rPr>
              <a:t>n the US</a:t>
            </a:r>
            <a:r>
              <a:rPr i="0" lang="en" sz="1400" u="none" cap="none" strike="noStrike">
                <a:solidFill>
                  <a:srgbClr val="222222"/>
                </a:solidFill>
                <a:latin typeface="Open Sans"/>
                <a:ea typeface="Open Sans"/>
                <a:cs typeface="Open Sans"/>
                <a:sym typeface="Open Sans"/>
              </a:rPr>
              <a:t> or apply for </a:t>
            </a:r>
            <a:br>
              <a:rPr i="0" lang="en" sz="1400" u="none" cap="none" strike="noStrike">
                <a:solidFill>
                  <a:srgbClr val="222222"/>
                </a:solidFill>
                <a:latin typeface="Open Sans"/>
                <a:ea typeface="Open Sans"/>
                <a:cs typeface="Open Sans"/>
                <a:sym typeface="Open Sans"/>
              </a:rPr>
            </a:br>
            <a:endParaRPr i="0" sz="1400" u="none" cap="none" strike="noStrike">
              <a:solidFill>
                <a:srgbClr val="222222"/>
              </a:solidFill>
              <a:latin typeface="Open Sans"/>
              <a:ea typeface="Open Sans"/>
              <a:cs typeface="Open Sans"/>
              <a:sym typeface="Open Sans"/>
            </a:endParaRPr>
          </a:p>
          <a:p>
            <a:pPr indent="-317500" lvl="0" marL="457200" marR="0" rtl="0" algn="l">
              <a:lnSpc>
                <a:spcPct val="90000"/>
              </a:lnSpc>
              <a:spcBef>
                <a:spcPts val="300"/>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H</a:t>
            </a:r>
            <a:r>
              <a:rPr lang="en" sz="1400">
                <a:solidFill>
                  <a:srgbClr val="222222"/>
                </a:solidFill>
                <a:latin typeface="Open Sans"/>
                <a:ea typeface="Open Sans"/>
                <a:cs typeface="Open Sans"/>
                <a:sym typeface="Open Sans"/>
              </a:rPr>
              <a:t> visa</a:t>
            </a:r>
            <a:endParaRPr i="0" sz="1400" u="none" cap="none" strike="noStrike">
              <a:solidFill>
                <a:srgbClr val="222222"/>
              </a:solidFill>
              <a:latin typeface="Open Sans"/>
              <a:ea typeface="Open Sans"/>
              <a:cs typeface="Open Sans"/>
              <a:sym typeface="Open Sans"/>
            </a:endParaRPr>
          </a:p>
          <a:p>
            <a:pPr indent="-317500" lvl="0" marL="457200" marR="0" rtl="0" algn="l">
              <a:lnSpc>
                <a:spcPct val="90000"/>
              </a:lnSpc>
              <a:spcBef>
                <a:spcPts val="0"/>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L</a:t>
            </a:r>
            <a:r>
              <a:rPr lang="en" sz="1400">
                <a:solidFill>
                  <a:srgbClr val="222222"/>
                </a:solidFill>
                <a:latin typeface="Open Sans"/>
                <a:ea typeface="Open Sans"/>
                <a:cs typeface="Open Sans"/>
                <a:sym typeface="Open Sans"/>
              </a:rPr>
              <a:t> visa</a:t>
            </a:r>
            <a:endParaRPr i="0" sz="1400" u="none" cap="none" strike="noStrike">
              <a:solidFill>
                <a:srgbClr val="222222"/>
              </a:solidFill>
              <a:latin typeface="Open Sans"/>
              <a:ea typeface="Open Sans"/>
              <a:cs typeface="Open Sans"/>
              <a:sym typeface="Open Sans"/>
            </a:endParaRPr>
          </a:p>
          <a:p>
            <a:pPr indent="-317500" lvl="0" marL="457200" marR="0" rtl="0" algn="l">
              <a:lnSpc>
                <a:spcPct val="90000"/>
              </a:lnSpc>
              <a:spcBef>
                <a:spcPts val="0"/>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K visa, or </a:t>
            </a:r>
            <a:endParaRPr i="0" sz="1400" u="none" cap="none" strike="noStrike">
              <a:solidFill>
                <a:srgbClr val="222222"/>
              </a:solidFill>
              <a:latin typeface="Open Sans"/>
              <a:ea typeface="Open Sans"/>
              <a:cs typeface="Open Sans"/>
              <a:sym typeface="Open Sans"/>
            </a:endParaRPr>
          </a:p>
          <a:p>
            <a:pPr indent="-317500" lvl="0" marL="457200" marR="0" rtl="0" algn="l">
              <a:lnSpc>
                <a:spcPct val="90000"/>
              </a:lnSpc>
              <a:spcBef>
                <a:spcPts val="0"/>
              </a:spcBef>
              <a:spcAft>
                <a:spcPts val="0"/>
              </a:spcAft>
              <a:buClr>
                <a:srgbClr val="222222"/>
              </a:buClr>
              <a:buSzPts val="1400"/>
              <a:buFont typeface="Open Sans"/>
              <a:buChar char="•"/>
            </a:pPr>
            <a:r>
              <a:rPr lang="en" sz="1400">
                <a:solidFill>
                  <a:srgbClr val="222222"/>
                </a:solidFill>
                <a:latin typeface="Open Sans"/>
                <a:ea typeface="Open Sans"/>
                <a:cs typeface="Open Sans"/>
                <a:sym typeface="Open Sans"/>
              </a:rPr>
              <a:t>P</a:t>
            </a:r>
            <a:r>
              <a:rPr i="0" lang="en" sz="1400" u="none" cap="none" strike="noStrike">
                <a:solidFill>
                  <a:srgbClr val="222222"/>
                </a:solidFill>
                <a:latin typeface="Open Sans"/>
                <a:ea typeface="Open Sans"/>
                <a:cs typeface="Open Sans"/>
                <a:sym typeface="Open Sans"/>
              </a:rPr>
              <a:t>ermanent </a:t>
            </a:r>
            <a:r>
              <a:rPr lang="en" sz="1400">
                <a:solidFill>
                  <a:srgbClr val="222222"/>
                </a:solidFill>
                <a:latin typeface="Open Sans"/>
                <a:ea typeface="Open Sans"/>
                <a:cs typeface="Open Sans"/>
                <a:sym typeface="Open Sans"/>
              </a:rPr>
              <a:t>R</a:t>
            </a:r>
            <a:r>
              <a:rPr i="0" lang="en" sz="1400" u="none" cap="none" strike="noStrike">
                <a:solidFill>
                  <a:srgbClr val="222222"/>
                </a:solidFill>
                <a:latin typeface="Open Sans"/>
                <a:ea typeface="Open Sans"/>
                <a:cs typeface="Open Sans"/>
                <a:sym typeface="Open Sans"/>
              </a:rPr>
              <a:t>esidency until you have either:</a:t>
            </a:r>
            <a:endParaRPr sz="1400">
              <a:solidFill>
                <a:srgbClr val="222222"/>
              </a:solidFill>
              <a:latin typeface="Open Sans"/>
              <a:ea typeface="Open Sans"/>
              <a:cs typeface="Open Sans"/>
              <a:sym typeface="Open Sans"/>
            </a:endParaRPr>
          </a:p>
          <a:p>
            <a:pPr indent="-317500" lvl="1" marL="914400" marR="0" rtl="0" algn="l">
              <a:lnSpc>
                <a:spcPct val="90000"/>
              </a:lnSpc>
              <a:spcBef>
                <a:spcPts val="0"/>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Fulfilled the 2 year home residency requirement by residing in your home country for 2 years</a:t>
            </a:r>
            <a:endParaRPr sz="1400">
              <a:solidFill>
                <a:srgbClr val="222222"/>
              </a:solidFill>
              <a:latin typeface="Open Sans"/>
              <a:ea typeface="Open Sans"/>
              <a:cs typeface="Open Sans"/>
              <a:sym typeface="Open Sans"/>
            </a:endParaRPr>
          </a:p>
          <a:p>
            <a:pPr indent="-317500" lvl="1" marL="914400" marR="0" rtl="0" algn="l">
              <a:lnSpc>
                <a:spcPct val="90000"/>
              </a:lnSpc>
              <a:spcBef>
                <a:spcPts val="0"/>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Or</a:t>
            </a:r>
            <a:r>
              <a:rPr lang="en" sz="1400">
                <a:solidFill>
                  <a:srgbClr val="222222"/>
                </a:solidFill>
                <a:latin typeface="Open Sans"/>
                <a:ea typeface="Open Sans"/>
                <a:cs typeface="Open Sans"/>
                <a:sym typeface="Open Sans"/>
              </a:rPr>
              <a:t> </a:t>
            </a:r>
            <a:r>
              <a:rPr i="0" lang="en" sz="1400" u="none" cap="none" strike="noStrike">
                <a:solidFill>
                  <a:srgbClr val="222222"/>
                </a:solidFill>
                <a:latin typeface="Open Sans"/>
                <a:ea typeface="Open Sans"/>
                <a:cs typeface="Open Sans"/>
                <a:sym typeface="Open Sans"/>
              </a:rPr>
              <a:t>obtained a waiver of that requirement</a:t>
            </a:r>
            <a:endParaRPr i="0" sz="1400" u="none" cap="none" strike="noStrike">
              <a:solidFill>
                <a:srgbClr val="222222"/>
              </a:solidFill>
              <a:latin typeface="Open Sans"/>
              <a:ea typeface="Open Sans"/>
              <a:cs typeface="Open Sans"/>
              <a:sym typeface="Open Sans"/>
            </a:endParaRPr>
          </a:p>
          <a:p>
            <a:pPr indent="0" lvl="0" marL="0" marR="0" rtl="0" algn="l">
              <a:lnSpc>
                <a:spcPct val="90000"/>
              </a:lnSpc>
              <a:spcBef>
                <a:spcPts val="300"/>
              </a:spcBef>
              <a:spcAft>
                <a:spcPts val="0"/>
              </a:spcAft>
              <a:buNone/>
            </a:pPr>
            <a:r>
              <a:t/>
            </a:r>
            <a:endParaRPr i="0" sz="1400" u="none" cap="none" strike="noStrike">
              <a:solidFill>
                <a:srgbClr val="222222"/>
              </a:solidFill>
              <a:latin typeface="Open Sans"/>
              <a:ea typeface="Open Sans"/>
              <a:cs typeface="Open Sans"/>
              <a:sym typeface="Open Sans"/>
            </a:endParaRPr>
          </a:p>
          <a:p>
            <a:pPr indent="0" lvl="0" marL="0" marR="0" rtl="0" algn="l">
              <a:lnSpc>
                <a:spcPct val="90000"/>
              </a:lnSpc>
              <a:spcBef>
                <a:spcPts val="300"/>
              </a:spcBef>
              <a:spcAft>
                <a:spcPts val="0"/>
              </a:spcAft>
              <a:buNone/>
            </a:pPr>
            <a:r>
              <a:rPr i="0" lang="en" sz="1400" u="none" cap="none" strike="noStrike">
                <a:solidFill>
                  <a:srgbClr val="222222"/>
                </a:solidFill>
                <a:latin typeface="Open Sans"/>
                <a:ea typeface="Open Sans"/>
                <a:cs typeface="Open Sans"/>
                <a:sym typeface="Open Sans"/>
              </a:rPr>
              <a:t>If you obtain a waiver of the 2 year home residency requirement, </a:t>
            </a:r>
            <a:r>
              <a:rPr b="1" i="0" lang="en" sz="1400" cap="none" strike="noStrike">
                <a:solidFill>
                  <a:srgbClr val="222222"/>
                </a:solidFill>
                <a:latin typeface="Open Sans"/>
                <a:ea typeface="Open Sans"/>
                <a:cs typeface="Open Sans"/>
                <a:sym typeface="Open Sans"/>
              </a:rPr>
              <a:t>you can no longer extend your DS-2019 </a:t>
            </a:r>
            <a:r>
              <a:rPr i="0" lang="en" sz="1400" u="none" cap="none" strike="noStrike">
                <a:solidFill>
                  <a:srgbClr val="222222"/>
                </a:solidFill>
                <a:latin typeface="Open Sans"/>
                <a:ea typeface="Open Sans"/>
                <a:cs typeface="Open Sans"/>
                <a:sym typeface="Open Sans"/>
              </a:rPr>
              <a:t>and international travel may be difficult.</a:t>
            </a:r>
            <a:r>
              <a:rPr lang="en" sz="1400">
                <a:solidFill>
                  <a:srgbClr val="222222"/>
                </a:solidFill>
                <a:latin typeface="Open Sans"/>
                <a:ea typeface="Open Sans"/>
                <a:cs typeface="Open Sans"/>
                <a:sym typeface="Open Sans"/>
              </a:rPr>
              <a:t> </a:t>
            </a:r>
            <a:r>
              <a:rPr b="1" i="0" lang="en" sz="1400" cap="none" strike="noStrike">
                <a:solidFill>
                  <a:srgbClr val="222222"/>
                </a:solidFill>
                <a:latin typeface="Open Sans"/>
                <a:ea typeface="Open Sans"/>
                <a:cs typeface="Open Sans"/>
                <a:sym typeface="Open Sans"/>
              </a:rPr>
              <a:t>Do not apply for a waiver without talking to OIS first so we can advise you of the immigration consequences!</a:t>
            </a:r>
            <a:endParaRPr b="1" sz="1400">
              <a:solidFill>
                <a:srgbClr val="222222"/>
              </a:solidFill>
              <a:latin typeface="Open Sans"/>
              <a:ea typeface="Open Sans"/>
              <a:cs typeface="Open Sans"/>
              <a:sym typeface="Open Sans"/>
            </a:endParaRPr>
          </a:p>
          <a:p>
            <a:pPr indent="0" lvl="0" marL="342900" marR="0" rtl="0" algn="l">
              <a:lnSpc>
                <a:spcPct val="90000"/>
              </a:lnSpc>
              <a:spcBef>
                <a:spcPts val="300"/>
              </a:spcBef>
              <a:spcAft>
                <a:spcPts val="0"/>
              </a:spcAft>
              <a:buClr>
                <a:schemeClr val="dk1"/>
              </a:buClr>
              <a:buSzPts val="1500"/>
              <a:buFont typeface="Noto Sans Symbols"/>
              <a:buNone/>
            </a:pPr>
            <a:r>
              <a:t/>
            </a:r>
            <a:endParaRPr i="0" sz="1400" u="none" cap="none" strike="noStrike">
              <a:solidFill>
                <a:schemeClr val="dk1"/>
              </a:solidFill>
              <a:latin typeface="Open Sans"/>
              <a:ea typeface="Open Sans"/>
              <a:cs typeface="Open Sans"/>
              <a:sym typeface="Open Sans"/>
            </a:endParaRPr>
          </a:p>
          <a:p>
            <a:pPr indent="0" lvl="0" marL="0" marR="0" rtl="0" algn="l">
              <a:lnSpc>
                <a:spcPct val="90000"/>
              </a:lnSpc>
              <a:spcBef>
                <a:spcPts val="300"/>
              </a:spcBef>
              <a:spcAft>
                <a:spcPts val="0"/>
              </a:spcAft>
              <a:buClr>
                <a:schemeClr val="dk1"/>
              </a:buClr>
              <a:buSzPts val="1500"/>
              <a:buFont typeface="Noto Sans Symbols"/>
              <a:buNone/>
            </a:pPr>
            <a:r>
              <a:rPr lang="en" sz="1400">
                <a:solidFill>
                  <a:srgbClr val="222222"/>
                </a:solidFill>
                <a:latin typeface="Open Sans"/>
                <a:ea typeface="Open Sans"/>
                <a:cs typeface="Open Sans"/>
                <a:sym typeface="Open Sans"/>
              </a:rPr>
              <a:t>◆Being subject to the 2 Year Home Residency Requirement does NOT prevent you from returning to the US as a tourist (B) or student (F).</a:t>
            </a:r>
            <a:endParaRPr sz="1400">
              <a:solidFill>
                <a:schemeClr val="dk1"/>
              </a:solidFill>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6"/>
          <p:cNvSpPr txBox="1"/>
          <p:nvPr>
            <p:ph type="title"/>
          </p:nvPr>
        </p:nvSpPr>
        <p:spPr>
          <a:xfrm>
            <a:off x="457200" y="457200"/>
            <a:ext cx="3650700" cy="1805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240" u="none" cap="none" strike="noStrike">
                <a:solidFill>
                  <a:srgbClr val="222222"/>
                </a:solidFill>
                <a:latin typeface="Open Sans"/>
                <a:ea typeface="Open Sans"/>
                <a:cs typeface="Open Sans"/>
                <a:sym typeface="Open Sans"/>
              </a:rPr>
              <a:t>T</a:t>
            </a:r>
            <a:r>
              <a:rPr i="0" lang="en" sz="3240" u="none" cap="none" strike="noStrike">
                <a:solidFill>
                  <a:srgbClr val="222222"/>
                </a:solidFill>
                <a:latin typeface="Open Sans"/>
                <a:ea typeface="Open Sans"/>
                <a:cs typeface="Open Sans"/>
                <a:sym typeface="Open Sans"/>
              </a:rPr>
              <a:t>wo</a:t>
            </a:r>
            <a:r>
              <a:rPr lang="en" sz="3240">
                <a:solidFill>
                  <a:srgbClr val="222222"/>
                </a:solidFill>
                <a:latin typeface="Open Sans"/>
                <a:ea typeface="Open Sans"/>
                <a:cs typeface="Open Sans"/>
                <a:sym typeface="Open Sans"/>
              </a:rPr>
              <a:t>-</a:t>
            </a:r>
            <a:r>
              <a:rPr i="0" lang="en" sz="3240" u="none" cap="none" strike="noStrike">
                <a:solidFill>
                  <a:srgbClr val="222222"/>
                </a:solidFill>
                <a:latin typeface="Open Sans"/>
                <a:ea typeface="Open Sans"/>
                <a:cs typeface="Open Sans"/>
                <a:sym typeface="Open Sans"/>
              </a:rPr>
              <a:t>Year Home Residency Requ</a:t>
            </a:r>
            <a:r>
              <a:rPr i="0" lang="en" sz="3240" u="none" cap="none" strike="noStrike">
                <a:solidFill>
                  <a:srgbClr val="222222"/>
                </a:solidFill>
                <a:latin typeface="Open Sans"/>
                <a:ea typeface="Open Sans"/>
                <a:cs typeface="Open Sans"/>
                <a:sym typeface="Open Sans"/>
              </a:rPr>
              <a:t>irement:</a:t>
            </a:r>
            <a:endParaRPr i="0" sz="3240" u="none" cap="none" strike="noStrike">
              <a:solidFill>
                <a:srgbClr val="222222"/>
              </a:solidFill>
              <a:latin typeface="Open Sans"/>
              <a:ea typeface="Open Sans"/>
              <a:cs typeface="Open Sans"/>
              <a:sym typeface="Open Sans"/>
            </a:endParaRPr>
          </a:p>
          <a:p>
            <a:pPr indent="0" lvl="0" marL="0" marR="0" rtl="0" algn="ctr">
              <a:spcBef>
                <a:spcPts val="0"/>
              </a:spcBef>
              <a:spcAft>
                <a:spcPts val="0"/>
              </a:spcAft>
              <a:buNone/>
            </a:pPr>
            <a:r>
              <a:rPr lang="en" sz="3240">
                <a:solidFill>
                  <a:srgbClr val="222222"/>
                </a:solidFill>
                <a:latin typeface="Open Sans"/>
                <a:ea typeface="Open Sans"/>
                <a:cs typeface="Open Sans"/>
                <a:sym typeface="Open Sans"/>
              </a:rPr>
              <a:t>DS-2019</a:t>
            </a:r>
            <a:endParaRPr sz="3240">
              <a:solidFill>
                <a:srgbClr val="222222"/>
              </a:solidFill>
              <a:latin typeface="Open Sans"/>
              <a:ea typeface="Open Sans"/>
              <a:cs typeface="Open Sans"/>
              <a:sym typeface="Open Sans"/>
            </a:endParaRPr>
          </a:p>
        </p:txBody>
      </p:sp>
      <p:pic>
        <p:nvPicPr>
          <p:cNvPr descr="An image of a DS-2019 pointing to the bottom left corner that is signed by the US embassy or consulate when applying for a US visa stamp. This section can be used to determine if a J-1 visa holder is submit to the 212e Home Residency Requirement. " id="306" name="Google Shape;306;p46"/>
          <p:cNvPicPr preferRelativeResize="0"/>
          <p:nvPr/>
        </p:nvPicPr>
        <p:blipFill rotWithShape="1">
          <a:blip r:embed="rId3">
            <a:alphaModFix/>
          </a:blip>
          <a:srcRect b="5200" l="2522" r="3360" t="3891"/>
          <a:stretch/>
        </p:blipFill>
        <p:spPr>
          <a:xfrm>
            <a:off x="4806600" y="258700"/>
            <a:ext cx="4032599" cy="4756425"/>
          </a:xfrm>
          <a:prstGeom prst="rect">
            <a:avLst/>
          </a:prstGeom>
          <a:noFill/>
          <a:ln cap="flat" cmpd="sng" w="12700">
            <a:solidFill>
              <a:srgbClr val="000000"/>
            </a:solidFill>
            <a:prstDash val="solid"/>
            <a:round/>
            <a:headEnd len="sm" w="sm" type="none"/>
            <a:tailEnd len="sm" w="sm" type="none"/>
          </a:ln>
        </p:spPr>
      </p:pic>
      <p:sp>
        <p:nvSpPr>
          <p:cNvPr id="307" name="Google Shape;307;p46"/>
          <p:cNvSpPr/>
          <p:nvPr/>
        </p:nvSpPr>
        <p:spPr>
          <a:xfrm>
            <a:off x="6060325" y="1286963"/>
            <a:ext cx="258600" cy="330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8" name="Google Shape;308;p46"/>
          <p:cNvSpPr/>
          <p:nvPr/>
        </p:nvSpPr>
        <p:spPr>
          <a:xfrm>
            <a:off x="4836625" y="3572430"/>
            <a:ext cx="2472300" cy="1129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9" name="Google Shape;309;p46"/>
          <p:cNvSpPr/>
          <p:nvPr/>
        </p:nvSpPr>
        <p:spPr>
          <a:xfrm>
            <a:off x="4107900" y="3875494"/>
            <a:ext cx="605700" cy="227100"/>
          </a:xfrm>
          <a:prstGeom prst="rightArrow">
            <a:avLst>
              <a:gd fmla="val 50000" name="adj1"/>
              <a:gd fmla="val 50000" name="adj2"/>
            </a:avLst>
          </a:prstGeom>
          <a:solidFill>
            <a:schemeClr val="dk1"/>
          </a:solidFill>
          <a:ln cap="flat" cmpd="sng" w="19050">
            <a:solidFill>
              <a:srgbClr val="22222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0" name="Google Shape;310;p46"/>
          <p:cNvSpPr txBox="1"/>
          <p:nvPr/>
        </p:nvSpPr>
        <p:spPr>
          <a:xfrm>
            <a:off x="1625200" y="3487675"/>
            <a:ext cx="2592300" cy="129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222222"/>
                </a:solidFill>
                <a:latin typeface="Open Sans"/>
                <a:ea typeface="Open Sans"/>
                <a:cs typeface="Open Sans"/>
                <a:sym typeface="Open Sans"/>
              </a:rPr>
              <a:t>DS-2019 presented at visa interview will show </a:t>
            </a:r>
            <a:r>
              <a:rPr b="1" lang="en" sz="1500">
                <a:solidFill>
                  <a:srgbClr val="222222"/>
                </a:solidFill>
                <a:latin typeface="Open Sans"/>
                <a:ea typeface="Open Sans"/>
                <a:cs typeface="Open Sans"/>
                <a:sym typeface="Open Sans"/>
              </a:rPr>
              <a:t>whether</a:t>
            </a:r>
            <a:r>
              <a:rPr b="1" lang="en" sz="1500">
                <a:solidFill>
                  <a:srgbClr val="222222"/>
                </a:solidFill>
                <a:latin typeface="Open Sans"/>
                <a:ea typeface="Open Sans"/>
                <a:cs typeface="Open Sans"/>
                <a:sym typeface="Open Sans"/>
              </a:rPr>
              <a:t> subject to 212(e)</a:t>
            </a:r>
            <a:endParaRPr b="1" sz="1500">
              <a:solidFill>
                <a:srgbClr val="222222"/>
              </a:solidFill>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7"/>
          <p:cNvSpPr txBox="1"/>
          <p:nvPr>
            <p:ph type="title"/>
          </p:nvPr>
        </p:nvSpPr>
        <p:spPr>
          <a:xfrm>
            <a:off x="457200" y="457200"/>
            <a:ext cx="8229600" cy="559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040" u="none" cap="none" strike="noStrike">
                <a:solidFill>
                  <a:srgbClr val="222222"/>
                </a:solidFill>
                <a:latin typeface="Open Sans"/>
                <a:ea typeface="Open Sans"/>
                <a:cs typeface="Open Sans"/>
                <a:sym typeface="Open Sans"/>
              </a:rPr>
              <a:t>Two</a:t>
            </a:r>
            <a:r>
              <a:rPr lang="en" sz="3040">
                <a:solidFill>
                  <a:srgbClr val="222222"/>
                </a:solidFill>
                <a:latin typeface="Open Sans"/>
                <a:ea typeface="Open Sans"/>
                <a:cs typeface="Open Sans"/>
                <a:sym typeface="Open Sans"/>
              </a:rPr>
              <a:t>-</a:t>
            </a:r>
            <a:r>
              <a:rPr i="0" lang="en" sz="3040" u="none" cap="none" strike="noStrike">
                <a:solidFill>
                  <a:srgbClr val="222222"/>
                </a:solidFill>
                <a:latin typeface="Open Sans"/>
                <a:ea typeface="Open Sans"/>
                <a:cs typeface="Open Sans"/>
                <a:sym typeface="Open Sans"/>
              </a:rPr>
              <a:t>Year Home Residency Requirement:</a:t>
            </a:r>
            <a:br>
              <a:rPr i="0" lang="en" sz="3040" u="none" cap="none" strike="noStrike">
                <a:solidFill>
                  <a:srgbClr val="222222"/>
                </a:solidFill>
                <a:latin typeface="Open Sans"/>
                <a:ea typeface="Open Sans"/>
                <a:cs typeface="Open Sans"/>
                <a:sym typeface="Open Sans"/>
              </a:rPr>
            </a:br>
            <a:r>
              <a:rPr i="0" lang="en" sz="3040" u="none" cap="none" strike="noStrike">
                <a:solidFill>
                  <a:srgbClr val="222222"/>
                </a:solidFill>
                <a:latin typeface="Open Sans"/>
                <a:ea typeface="Open Sans"/>
                <a:cs typeface="Open Sans"/>
                <a:sym typeface="Open Sans"/>
              </a:rPr>
              <a:t>Visa Stamp</a:t>
            </a:r>
            <a:endParaRPr i="0" sz="3040" u="none" cap="none" strike="noStrike">
              <a:solidFill>
                <a:srgbClr val="222222"/>
              </a:solidFill>
              <a:latin typeface="Open Sans"/>
              <a:ea typeface="Open Sans"/>
              <a:cs typeface="Open Sans"/>
              <a:sym typeface="Open Sans"/>
            </a:endParaRPr>
          </a:p>
        </p:txBody>
      </p:sp>
      <p:sp>
        <p:nvSpPr>
          <p:cNvPr id="316" name="Google Shape;316;p47"/>
          <p:cNvSpPr txBox="1"/>
          <p:nvPr/>
        </p:nvSpPr>
        <p:spPr>
          <a:xfrm>
            <a:off x="291950" y="2078825"/>
            <a:ext cx="3190500" cy="129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222222"/>
                </a:solidFill>
                <a:latin typeface="Open Sans"/>
                <a:ea typeface="Open Sans"/>
                <a:cs typeface="Open Sans"/>
                <a:sym typeface="Open Sans"/>
              </a:rPr>
              <a:t>The annotation on your visa will also indicate whether or not you are subject to 212(e). “Bearer is subject to 212(e)”; “Two-year rule does apply”; etc. </a:t>
            </a:r>
            <a:endParaRPr b="1" sz="1500">
              <a:solidFill>
                <a:srgbClr val="222222"/>
              </a:solidFill>
              <a:latin typeface="Open Sans"/>
              <a:ea typeface="Open Sans"/>
              <a:cs typeface="Open Sans"/>
              <a:sym typeface="Open Sans"/>
            </a:endParaRPr>
          </a:p>
        </p:txBody>
      </p:sp>
      <p:sp>
        <p:nvSpPr>
          <p:cNvPr id="317" name="Google Shape;317;p47"/>
          <p:cNvSpPr txBox="1"/>
          <p:nvPr/>
        </p:nvSpPr>
        <p:spPr>
          <a:xfrm>
            <a:off x="231300" y="3882956"/>
            <a:ext cx="8455500" cy="106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222222"/>
                </a:solidFill>
                <a:latin typeface="Open Sans"/>
                <a:ea typeface="Open Sans"/>
                <a:cs typeface="Open Sans"/>
                <a:sym typeface="Open Sans"/>
              </a:rPr>
              <a:t>If there is a </a:t>
            </a:r>
            <a:r>
              <a:rPr lang="en" sz="1800">
                <a:solidFill>
                  <a:srgbClr val="222222"/>
                </a:solidFill>
                <a:latin typeface="Open Sans"/>
                <a:ea typeface="Open Sans"/>
                <a:cs typeface="Open Sans"/>
                <a:sym typeface="Open Sans"/>
              </a:rPr>
              <a:t>discrepancy</a:t>
            </a:r>
            <a:r>
              <a:rPr lang="en" sz="1800">
                <a:solidFill>
                  <a:srgbClr val="222222"/>
                </a:solidFill>
                <a:latin typeface="Open Sans"/>
                <a:ea typeface="Open Sans"/>
                <a:cs typeface="Open Sans"/>
                <a:sym typeface="Open Sans"/>
              </a:rPr>
              <a:t> between the determination on your visa and your DS-2019 for your visa interview, please consult with OIS.  Errors do occur. When there is significant doubt, an </a:t>
            </a:r>
            <a:r>
              <a:rPr lang="en" sz="1800" u="sng">
                <a:solidFill>
                  <a:schemeClr val="dk1"/>
                </a:solidFill>
                <a:latin typeface="Open Sans"/>
                <a:ea typeface="Open Sans"/>
                <a:cs typeface="Open Sans"/>
                <a:sym typeface="Open Sans"/>
                <a:hlinkClick r:id="rId3">
                  <a:extLst>
                    <a:ext uri="{A12FA001-AC4F-418D-AE19-62706E023703}">
                      <ahyp:hlinkClr val="tx"/>
                    </a:ext>
                  </a:extLst>
                </a:hlinkClick>
              </a:rPr>
              <a:t>Advisory Opinion</a:t>
            </a:r>
            <a:r>
              <a:rPr lang="en" sz="1800">
                <a:solidFill>
                  <a:srgbClr val="222222"/>
                </a:solidFill>
                <a:latin typeface="Open Sans"/>
                <a:ea typeface="Open Sans"/>
                <a:cs typeface="Open Sans"/>
                <a:sym typeface="Open Sans"/>
              </a:rPr>
              <a:t> (opens in new tab) may be requested from the Department of State for a formal decision.</a:t>
            </a:r>
            <a:endParaRPr sz="1200">
              <a:solidFill>
                <a:srgbClr val="222222"/>
              </a:solidFill>
              <a:latin typeface="Open Sans"/>
              <a:ea typeface="Open Sans"/>
              <a:cs typeface="Open Sans"/>
              <a:sym typeface="Open Sans"/>
            </a:endParaRPr>
          </a:p>
        </p:txBody>
      </p:sp>
      <p:pic>
        <p:nvPicPr>
          <p:cNvPr descr="This is a sample visa stamp with fake biographical information for Luke Skywalker (Star Wars) that shows that due to being from Tattooine, he is submit to the 212e Home Residency (Planet Residency perhaps?) Requirement" id="318" name="Google Shape;318;p47"/>
          <p:cNvPicPr preferRelativeResize="0"/>
          <p:nvPr/>
        </p:nvPicPr>
        <p:blipFill>
          <a:blip r:embed="rId4">
            <a:alphaModFix/>
          </a:blip>
          <a:stretch>
            <a:fillRect/>
          </a:stretch>
        </p:blipFill>
        <p:spPr>
          <a:xfrm>
            <a:off x="4801075" y="1464188"/>
            <a:ext cx="3776472" cy="2215134"/>
          </a:xfrm>
          <a:prstGeom prst="rect">
            <a:avLst/>
          </a:prstGeom>
          <a:noFill/>
          <a:ln cap="flat" cmpd="sng" w="9525">
            <a:solidFill>
              <a:srgbClr val="222222"/>
            </a:solidFill>
            <a:prstDash val="solid"/>
            <a:round/>
            <a:headEnd len="sm" w="sm" type="none"/>
            <a:tailEnd len="sm" w="sm" type="none"/>
          </a:ln>
        </p:spPr>
      </p:pic>
      <p:sp>
        <p:nvSpPr>
          <p:cNvPr id="319" name="Google Shape;319;p47"/>
          <p:cNvSpPr/>
          <p:nvPr/>
        </p:nvSpPr>
        <p:spPr>
          <a:xfrm>
            <a:off x="5884425" y="3119625"/>
            <a:ext cx="1890600" cy="167100"/>
          </a:xfrm>
          <a:prstGeom prst="rect">
            <a:avLst/>
          </a:prstGeom>
          <a:noFill/>
          <a:ln cap="flat" cmpd="sng" w="9525">
            <a:solidFill>
              <a:srgbClr val="C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0" name="Google Shape;320;p47"/>
          <p:cNvSpPr/>
          <p:nvPr/>
        </p:nvSpPr>
        <p:spPr>
          <a:xfrm>
            <a:off x="3857800" y="2991825"/>
            <a:ext cx="1827000" cy="345300"/>
          </a:xfrm>
          <a:prstGeom prst="rightArrow">
            <a:avLst>
              <a:gd fmla="val 50000" name="adj1"/>
              <a:gd fmla="val 50000" name="adj2"/>
            </a:avLst>
          </a:prstGeom>
          <a:solidFill>
            <a:schemeClr val="dk1"/>
          </a:solidFill>
          <a:ln cap="flat" cmpd="sng" w="19050">
            <a:solidFill>
              <a:srgbClr val="22222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descr="Important Processes" id="325" name="Google Shape;325;p48"/>
          <p:cNvSpPr txBox="1"/>
          <p:nvPr>
            <p:ph type="title"/>
          </p:nvPr>
        </p:nvSpPr>
        <p:spPr>
          <a:xfrm>
            <a:off x="1875400" y="526388"/>
            <a:ext cx="5618700" cy="4090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400" u="none" cap="none" strike="noStrike">
                <a:latin typeface="Open Sans"/>
                <a:ea typeface="Open Sans"/>
                <a:cs typeface="Open Sans"/>
                <a:sym typeface="Open Sans"/>
              </a:rPr>
              <a:t>Important Processes</a:t>
            </a:r>
            <a:endParaRPr i="0" sz="4400" u="none" cap="none" strike="noStrike">
              <a:latin typeface="Open Sans"/>
              <a:ea typeface="Open Sans"/>
              <a:cs typeface="Open Sans"/>
              <a:sym typeface="Open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49"/>
          <p:cNvSpPr txBox="1"/>
          <p:nvPr>
            <p:ph type="title"/>
          </p:nvPr>
        </p:nvSpPr>
        <p:spPr>
          <a:xfrm>
            <a:off x="457200" y="400050"/>
            <a:ext cx="8229600" cy="514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2600" u="none" cap="none" strike="noStrike">
                <a:solidFill>
                  <a:srgbClr val="222222"/>
                </a:solidFill>
                <a:latin typeface="Open Sans"/>
                <a:ea typeface="Open Sans"/>
                <a:cs typeface="Open Sans"/>
                <a:sym typeface="Open Sans"/>
              </a:rPr>
              <a:t>Important Processes: Travel During J-1 Program</a:t>
            </a:r>
            <a:endParaRPr i="0" sz="2600" u="none" cap="none" strike="noStrike">
              <a:solidFill>
                <a:srgbClr val="222222"/>
              </a:solidFill>
              <a:latin typeface="Open Sans"/>
              <a:ea typeface="Open Sans"/>
              <a:cs typeface="Open Sans"/>
              <a:sym typeface="Open Sans"/>
            </a:endParaRPr>
          </a:p>
        </p:txBody>
      </p:sp>
      <p:sp>
        <p:nvSpPr>
          <p:cNvPr id="331" name="Google Shape;331;p49"/>
          <p:cNvSpPr txBox="1"/>
          <p:nvPr>
            <p:ph idx="1" type="body"/>
          </p:nvPr>
        </p:nvSpPr>
        <p:spPr>
          <a:xfrm>
            <a:off x="228600" y="1028700"/>
            <a:ext cx="4895400" cy="20739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1300"/>
              <a:buFont typeface="Arial"/>
              <a:buNone/>
            </a:pPr>
            <a:r>
              <a:rPr i="0" lang="en" sz="1100" u="none" cap="none" strike="noStrike">
                <a:solidFill>
                  <a:srgbClr val="222222"/>
                </a:solidFill>
                <a:latin typeface="Open Sans"/>
                <a:ea typeface="Open Sans"/>
                <a:cs typeface="Open Sans"/>
                <a:sym typeface="Open Sans"/>
              </a:rPr>
              <a:t>Documents required for international travel in J-1/J-2 status:</a:t>
            </a:r>
            <a:endParaRPr i="0" sz="300" u="none" cap="none" strike="noStrike">
              <a:solidFill>
                <a:srgbClr val="222222"/>
              </a:solidFill>
              <a:latin typeface="Open Sans"/>
              <a:ea typeface="Open Sans"/>
              <a:cs typeface="Open Sans"/>
              <a:sym typeface="Open Sans"/>
            </a:endParaRPr>
          </a:p>
          <a:p>
            <a:pPr indent="-330200" lvl="0" marL="342900" marR="0" rtl="0" algn="l">
              <a:spcBef>
                <a:spcPts val="260"/>
              </a:spcBef>
              <a:spcAft>
                <a:spcPts val="0"/>
              </a:spcAft>
              <a:buClr>
                <a:srgbClr val="222222"/>
              </a:buClr>
              <a:buSzPts val="1100"/>
              <a:buFont typeface="Open Sans"/>
              <a:buChar char="•"/>
            </a:pPr>
            <a:r>
              <a:rPr i="0" lang="en" sz="1100" u="none" cap="none" strike="noStrike">
                <a:solidFill>
                  <a:srgbClr val="222222"/>
                </a:solidFill>
                <a:latin typeface="Open Sans"/>
                <a:ea typeface="Open Sans"/>
                <a:cs typeface="Open Sans"/>
                <a:sym typeface="Open Sans"/>
              </a:rPr>
              <a:t>Valid passport with at least 6 months validity remaining</a:t>
            </a:r>
            <a:endParaRPr i="0" sz="1100" u="none" cap="none" strike="noStrike">
              <a:solidFill>
                <a:srgbClr val="222222"/>
              </a:solidFill>
              <a:latin typeface="Open Sans"/>
              <a:ea typeface="Open Sans"/>
              <a:cs typeface="Open Sans"/>
              <a:sym typeface="Open Sans"/>
            </a:endParaRPr>
          </a:p>
          <a:p>
            <a:pPr indent="-330200" lvl="0" marL="342900" marR="0" rtl="0" algn="l">
              <a:spcBef>
                <a:spcPts val="260"/>
              </a:spcBef>
              <a:spcAft>
                <a:spcPts val="0"/>
              </a:spcAft>
              <a:buClr>
                <a:srgbClr val="222222"/>
              </a:buClr>
              <a:buSzPts val="1100"/>
              <a:buFont typeface="Open Sans"/>
              <a:buChar char="•"/>
            </a:pPr>
            <a:r>
              <a:rPr i="0" lang="en" sz="1100" u="none" cap="none" strike="noStrike">
                <a:solidFill>
                  <a:srgbClr val="222222"/>
                </a:solidFill>
                <a:latin typeface="Open Sans"/>
                <a:ea typeface="Open Sans"/>
                <a:cs typeface="Open Sans"/>
                <a:sym typeface="Open Sans"/>
              </a:rPr>
              <a:t>Valid J-1 visa</a:t>
            </a:r>
            <a:endParaRPr i="0" sz="1100" u="none" cap="none" strike="noStrike">
              <a:solidFill>
                <a:srgbClr val="222222"/>
              </a:solidFill>
              <a:latin typeface="Open Sans"/>
              <a:ea typeface="Open Sans"/>
              <a:cs typeface="Open Sans"/>
              <a:sym typeface="Open Sans"/>
            </a:endParaRPr>
          </a:p>
          <a:p>
            <a:pPr indent="-330200" lvl="0" marL="342900" marR="0" rtl="0" algn="l">
              <a:spcBef>
                <a:spcPts val="260"/>
              </a:spcBef>
              <a:spcAft>
                <a:spcPts val="0"/>
              </a:spcAft>
              <a:buClr>
                <a:srgbClr val="222222"/>
              </a:buClr>
              <a:buSzPts val="1100"/>
              <a:buFont typeface="Open Sans"/>
              <a:buChar char="•"/>
            </a:pPr>
            <a:r>
              <a:rPr i="0" lang="en" sz="1100" u="none" cap="none" strike="noStrike">
                <a:solidFill>
                  <a:srgbClr val="222222"/>
                </a:solidFill>
                <a:latin typeface="Open Sans"/>
                <a:ea typeface="Open Sans"/>
                <a:cs typeface="Open Sans"/>
                <a:sym typeface="Open Sans"/>
              </a:rPr>
              <a:t>I-94 electronic print out</a:t>
            </a:r>
            <a:endParaRPr i="0" sz="1100" u="none" cap="none" strike="noStrike">
              <a:solidFill>
                <a:srgbClr val="222222"/>
              </a:solidFill>
              <a:latin typeface="Open Sans"/>
              <a:ea typeface="Open Sans"/>
              <a:cs typeface="Open Sans"/>
              <a:sym typeface="Open Sans"/>
            </a:endParaRPr>
          </a:p>
          <a:p>
            <a:pPr indent="-330200" lvl="0" marL="342900" marR="0" rtl="0" algn="l">
              <a:spcBef>
                <a:spcPts val="260"/>
              </a:spcBef>
              <a:spcAft>
                <a:spcPts val="0"/>
              </a:spcAft>
              <a:buClr>
                <a:srgbClr val="222222"/>
              </a:buClr>
              <a:buSzPts val="1100"/>
              <a:buFont typeface="Open Sans"/>
              <a:buChar char="•"/>
            </a:pPr>
            <a:r>
              <a:rPr i="0" lang="en" sz="1100" u="none" cap="none" strike="noStrike">
                <a:solidFill>
                  <a:srgbClr val="222222"/>
                </a:solidFill>
                <a:latin typeface="Open Sans"/>
                <a:ea typeface="Open Sans"/>
                <a:cs typeface="Open Sans"/>
                <a:sym typeface="Open Sans"/>
              </a:rPr>
              <a:t>DS-2019 with </a:t>
            </a:r>
            <a:r>
              <a:rPr b="1" i="0" lang="en" sz="1100" cap="none" strike="noStrike">
                <a:solidFill>
                  <a:srgbClr val="222222"/>
                </a:solidFill>
                <a:latin typeface="Open Sans"/>
                <a:ea typeface="Open Sans"/>
                <a:cs typeface="Open Sans"/>
                <a:sym typeface="Open Sans"/>
              </a:rPr>
              <a:t>valid travel endorsement from OIS</a:t>
            </a:r>
            <a:r>
              <a:rPr b="1" i="0" lang="en" sz="1100" u="none" cap="none" strike="noStrike">
                <a:solidFill>
                  <a:srgbClr val="222222"/>
                </a:solidFill>
                <a:latin typeface="Open Sans"/>
                <a:ea typeface="Open Sans"/>
                <a:cs typeface="Open Sans"/>
                <a:sym typeface="Open Sans"/>
              </a:rPr>
              <a:t> </a:t>
            </a:r>
            <a:r>
              <a:rPr i="0" lang="en" sz="1100" u="none" cap="none" strike="noStrike">
                <a:solidFill>
                  <a:srgbClr val="222222"/>
                </a:solidFill>
                <a:latin typeface="Open Sans"/>
                <a:ea typeface="Open Sans"/>
                <a:cs typeface="Open Sans"/>
                <a:sym typeface="Open Sans"/>
              </a:rPr>
              <a:t> </a:t>
            </a:r>
            <a:endParaRPr sz="1700">
              <a:solidFill>
                <a:srgbClr val="222222"/>
              </a:solidFill>
              <a:latin typeface="Open Sans"/>
              <a:ea typeface="Open Sans"/>
              <a:cs typeface="Open Sans"/>
              <a:sym typeface="Open Sans"/>
            </a:endParaRPr>
          </a:p>
          <a:p>
            <a:pPr indent="-273050" lvl="1" marL="742950" marR="0" rtl="0" algn="l">
              <a:spcBef>
                <a:spcPts val="260"/>
              </a:spcBef>
              <a:spcAft>
                <a:spcPts val="0"/>
              </a:spcAft>
              <a:buClr>
                <a:srgbClr val="222222"/>
              </a:buClr>
              <a:buSzPts val="1100"/>
              <a:buFont typeface="Open Sans"/>
              <a:buChar char="•"/>
            </a:pPr>
            <a:r>
              <a:rPr b="1" i="0" lang="en" sz="1100" u="none" cap="none" strike="noStrike">
                <a:solidFill>
                  <a:srgbClr val="222222"/>
                </a:solidFill>
                <a:latin typeface="Open Sans"/>
                <a:ea typeface="Open Sans"/>
                <a:cs typeface="Open Sans"/>
                <a:sym typeface="Open Sans"/>
              </a:rPr>
              <a:t>Endorsements are valid for </a:t>
            </a:r>
            <a:r>
              <a:rPr b="1" lang="en" sz="1100">
                <a:solidFill>
                  <a:srgbClr val="222222"/>
                </a:solidFill>
                <a:latin typeface="Open Sans"/>
                <a:ea typeface="Open Sans"/>
                <a:cs typeface="Open Sans"/>
                <a:sym typeface="Open Sans"/>
              </a:rPr>
              <a:t>12 </a:t>
            </a:r>
            <a:r>
              <a:rPr b="1" i="0" lang="en" sz="1100" u="none" cap="none" strike="noStrike">
                <a:solidFill>
                  <a:srgbClr val="222222"/>
                </a:solidFill>
                <a:latin typeface="Open Sans"/>
                <a:ea typeface="Open Sans"/>
                <a:cs typeface="Open Sans"/>
                <a:sym typeface="Open Sans"/>
              </a:rPr>
              <a:t> months</a:t>
            </a:r>
            <a:endParaRPr sz="1700">
              <a:solidFill>
                <a:srgbClr val="222222"/>
              </a:solidFill>
              <a:latin typeface="Open Sans"/>
              <a:ea typeface="Open Sans"/>
              <a:cs typeface="Open Sans"/>
              <a:sym typeface="Open Sans"/>
            </a:endParaRPr>
          </a:p>
          <a:p>
            <a:pPr indent="-273050" lvl="1" marL="742950" marR="0" rtl="0" algn="l">
              <a:spcBef>
                <a:spcPts val="260"/>
              </a:spcBef>
              <a:spcAft>
                <a:spcPts val="0"/>
              </a:spcAft>
              <a:buClr>
                <a:srgbClr val="222222"/>
              </a:buClr>
              <a:buSzPts val="1100"/>
              <a:buFont typeface="Open Sans"/>
              <a:buChar char="•"/>
            </a:pPr>
            <a:r>
              <a:rPr b="1" i="0" lang="en" sz="1100" u="none" cap="none" strike="noStrike">
                <a:solidFill>
                  <a:srgbClr val="222222"/>
                </a:solidFill>
                <a:latin typeface="Open Sans"/>
                <a:ea typeface="Open Sans"/>
                <a:cs typeface="Open Sans"/>
                <a:sym typeface="Open Sans"/>
              </a:rPr>
              <a:t>Complete travel authorization form </a:t>
            </a:r>
            <a:r>
              <a:rPr b="1" lang="en" sz="1100">
                <a:solidFill>
                  <a:srgbClr val="222222"/>
                </a:solidFill>
                <a:latin typeface="Open Sans"/>
                <a:ea typeface="Open Sans"/>
                <a:cs typeface="Open Sans"/>
                <a:sym typeface="Open Sans"/>
              </a:rPr>
              <a:t>in GlobalHome </a:t>
            </a:r>
            <a:r>
              <a:rPr b="1" i="0" lang="en" sz="1100" u="none" cap="none" strike="noStrike">
                <a:solidFill>
                  <a:srgbClr val="222222"/>
                </a:solidFill>
                <a:latin typeface="Open Sans"/>
                <a:ea typeface="Open Sans"/>
                <a:cs typeface="Open Sans"/>
                <a:sym typeface="Open Sans"/>
              </a:rPr>
              <a:t>to request a travel signature</a:t>
            </a:r>
            <a:endParaRPr sz="1700">
              <a:solidFill>
                <a:srgbClr val="222222"/>
              </a:solidFill>
              <a:latin typeface="Open Sans"/>
              <a:ea typeface="Open Sans"/>
              <a:cs typeface="Open Sans"/>
              <a:sym typeface="Open Sans"/>
            </a:endParaRPr>
          </a:p>
          <a:p>
            <a:pPr indent="-273050" lvl="1" marL="742950" marR="0" rtl="0" algn="l">
              <a:spcBef>
                <a:spcPts val="260"/>
              </a:spcBef>
              <a:spcAft>
                <a:spcPts val="0"/>
              </a:spcAft>
              <a:buClr>
                <a:srgbClr val="222222"/>
              </a:buClr>
              <a:buSzPts val="1100"/>
              <a:buFont typeface="Open Sans"/>
              <a:buChar char="•"/>
            </a:pPr>
            <a:r>
              <a:rPr b="1" i="0" lang="en" sz="1100" u="none" cap="none" strike="noStrike">
                <a:solidFill>
                  <a:srgbClr val="222222"/>
                </a:solidFill>
                <a:latin typeface="Open Sans"/>
                <a:ea typeface="Open Sans"/>
                <a:cs typeface="Open Sans"/>
                <a:sym typeface="Open Sans"/>
              </a:rPr>
              <a:t>OIS will check your insurance and </a:t>
            </a:r>
            <a:r>
              <a:rPr b="1" lang="en" sz="1100">
                <a:solidFill>
                  <a:srgbClr val="222222"/>
                </a:solidFill>
                <a:latin typeface="Open Sans"/>
                <a:ea typeface="Open Sans"/>
                <a:cs typeface="Open Sans"/>
                <a:sym typeface="Open Sans"/>
              </a:rPr>
              <a:t>email a signed</a:t>
            </a:r>
            <a:r>
              <a:rPr b="1" i="0" lang="en" sz="1100" u="none" cap="none" strike="noStrike">
                <a:solidFill>
                  <a:srgbClr val="222222"/>
                </a:solidFill>
                <a:latin typeface="Open Sans"/>
                <a:ea typeface="Open Sans"/>
                <a:cs typeface="Open Sans"/>
                <a:sym typeface="Open Sans"/>
              </a:rPr>
              <a:t> DS-2019 within </a:t>
            </a:r>
            <a:r>
              <a:rPr b="1" lang="en" sz="1100">
                <a:solidFill>
                  <a:srgbClr val="222222"/>
                </a:solidFill>
                <a:latin typeface="Open Sans"/>
                <a:ea typeface="Open Sans"/>
                <a:cs typeface="Open Sans"/>
                <a:sym typeface="Open Sans"/>
              </a:rPr>
              <a:t>10 business</a:t>
            </a:r>
            <a:r>
              <a:rPr b="1" i="0" lang="en" sz="1100" u="none" cap="none" strike="noStrike">
                <a:solidFill>
                  <a:srgbClr val="222222"/>
                </a:solidFill>
                <a:latin typeface="Open Sans"/>
                <a:ea typeface="Open Sans"/>
                <a:cs typeface="Open Sans"/>
                <a:sym typeface="Open Sans"/>
              </a:rPr>
              <a:t> days. </a:t>
            </a:r>
            <a:endParaRPr sz="1100">
              <a:solidFill>
                <a:srgbClr val="222222"/>
              </a:solidFill>
              <a:latin typeface="Open Sans"/>
              <a:ea typeface="Open Sans"/>
              <a:cs typeface="Open Sans"/>
              <a:sym typeface="Open Sans"/>
            </a:endParaRPr>
          </a:p>
        </p:txBody>
      </p:sp>
      <p:pic>
        <p:nvPicPr>
          <p:cNvPr descr="This is an image of a DS-2019, pointing specifically to the section where a travel signature will go. This section is on the bottom right hand corner of the document for most J-1 visa holders. " id="332" name="Google Shape;332;p49"/>
          <p:cNvPicPr preferRelativeResize="0"/>
          <p:nvPr/>
        </p:nvPicPr>
        <p:blipFill rotWithShape="1">
          <a:blip r:embed="rId3">
            <a:alphaModFix/>
          </a:blip>
          <a:srcRect b="0" l="0" r="0" t="0"/>
          <a:stretch/>
        </p:blipFill>
        <p:spPr>
          <a:xfrm>
            <a:off x="5269425" y="1244887"/>
            <a:ext cx="2772263" cy="3327114"/>
          </a:xfrm>
          <a:prstGeom prst="rect">
            <a:avLst/>
          </a:prstGeom>
          <a:noFill/>
          <a:ln>
            <a:noFill/>
          </a:ln>
        </p:spPr>
      </p:pic>
      <p:sp>
        <p:nvSpPr>
          <p:cNvPr id="333" name="Google Shape;333;p49"/>
          <p:cNvSpPr/>
          <p:nvPr/>
        </p:nvSpPr>
        <p:spPr>
          <a:xfrm>
            <a:off x="6898700" y="3314750"/>
            <a:ext cx="1143000" cy="9186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Questrial"/>
              <a:ea typeface="Questrial"/>
              <a:cs typeface="Questrial"/>
              <a:sym typeface="Questrial"/>
            </a:endParaRPr>
          </a:p>
        </p:txBody>
      </p:sp>
      <p:cxnSp>
        <p:nvCxnSpPr>
          <p:cNvPr id="334" name="Google Shape;334;p49"/>
          <p:cNvCxnSpPr>
            <a:endCxn id="333" idx="1"/>
          </p:cNvCxnSpPr>
          <p:nvPr/>
        </p:nvCxnSpPr>
        <p:spPr>
          <a:xfrm>
            <a:off x="4466588" y="1907576"/>
            <a:ext cx="2599500" cy="1541700"/>
          </a:xfrm>
          <a:prstGeom prst="straightConnector1">
            <a:avLst/>
          </a:prstGeom>
          <a:noFill/>
          <a:ln cap="flat" cmpd="sng" w="9525">
            <a:solidFill>
              <a:srgbClr val="FF0000"/>
            </a:solidFill>
            <a:prstDash val="solid"/>
            <a:round/>
            <a:headEnd len="sm" w="sm" type="none"/>
            <a:tailEnd len="med" w="med" type="stealth"/>
          </a:ln>
        </p:spPr>
      </p:cxnSp>
      <p:sp>
        <p:nvSpPr>
          <p:cNvPr id="335" name="Google Shape;335;p49"/>
          <p:cNvSpPr txBox="1"/>
          <p:nvPr/>
        </p:nvSpPr>
        <p:spPr>
          <a:xfrm>
            <a:off x="342600" y="3102600"/>
            <a:ext cx="4926900" cy="2009700"/>
          </a:xfrm>
          <a:prstGeom prst="rect">
            <a:avLst/>
          </a:prstGeom>
          <a:noFill/>
          <a:ln>
            <a:noFill/>
          </a:ln>
        </p:spPr>
        <p:txBody>
          <a:bodyPr anchorCtr="0" anchor="t" bIns="91425" lIns="91425" spcFirstLastPara="1" rIns="91425" wrap="square" tIns="91425">
            <a:noAutofit/>
          </a:bodyPr>
          <a:lstStyle/>
          <a:p>
            <a:pPr indent="-342900" lvl="0" marL="342900" rtl="0" algn="l">
              <a:spcBef>
                <a:spcPts val="260"/>
              </a:spcBef>
              <a:spcAft>
                <a:spcPts val="0"/>
              </a:spcAft>
              <a:buClr>
                <a:schemeClr val="dk1"/>
              </a:buClr>
              <a:buSzPts val="1300"/>
              <a:buFont typeface="Noto Sans Symbols"/>
              <a:buNone/>
            </a:pPr>
            <a:r>
              <a:rPr lang="en" sz="1100">
                <a:solidFill>
                  <a:srgbClr val="222222"/>
                </a:solidFill>
                <a:latin typeface="Open Sans"/>
                <a:ea typeface="Open Sans"/>
                <a:cs typeface="Open Sans"/>
                <a:sym typeface="Open Sans"/>
              </a:rPr>
              <a:t>Some important guidelines:</a:t>
            </a:r>
            <a:endParaRPr sz="1700">
              <a:solidFill>
                <a:srgbClr val="222222"/>
              </a:solidFill>
              <a:latin typeface="Open Sans"/>
              <a:ea typeface="Open Sans"/>
              <a:cs typeface="Open Sans"/>
              <a:sym typeface="Open Sans"/>
            </a:endParaRPr>
          </a:p>
          <a:p>
            <a:pPr indent="-330200" lvl="0" marL="342900" rtl="0" algn="l">
              <a:spcBef>
                <a:spcPts val="260"/>
              </a:spcBef>
              <a:spcAft>
                <a:spcPts val="0"/>
              </a:spcAft>
              <a:buClr>
                <a:srgbClr val="222222"/>
              </a:buClr>
              <a:buSzPts val="1100"/>
              <a:buFont typeface="Open Sans"/>
              <a:buChar char="•"/>
            </a:pPr>
            <a:r>
              <a:rPr lang="en" sz="1100">
                <a:solidFill>
                  <a:srgbClr val="222222"/>
                </a:solidFill>
                <a:latin typeface="Open Sans"/>
                <a:ea typeface="Open Sans"/>
                <a:cs typeface="Open Sans"/>
                <a:sym typeface="Open Sans"/>
              </a:rPr>
              <a:t>Please consult the </a:t>
            </a:r>
            <a:r>
              <a:rPr lang="en" sz="1100" u="sng">
                <a:solidFill>
                  <a:schemeClr val="hlink"/>
                </a:solidFill>
                <a:latin typeface="Open Sans"/>
                <a:ea typeface="Open Sans"/>
                <a:cs typeface="Open Sans"/>
                <a:sym typeface="Open Sans"/>
                <a:hlinkClick r:id="rId4"/>
              </a:rPr>
              <a:t>OIS travel page</a:t>
            </a:r>
            <a:r>
              <a:rPr lang="en" sz="1100">
                <a:solidFill>
                  <a:srgbClr val="222222"/>
                </a:solidFill>
                <a:latin typeface="Open Sans"/>
                <a:ea typeface="Open Sans"/>
                <a:cs typeface="Open Sans"/>
                <a:sym typeface="Open Sans"/>
              </a:rPr>
              <a:t> (opens in new tab) and talk to OIS prior to any international travel.</a:t>
            </a:r>
            <a:endParaRPr sz="1100">
              <a:solidFill>
                <a:srgbClr val="222222"/>
              </a:solidFill>
              <a:latin typeface="Open Sans"/>
              <a:ea typeface="Open Sans"/>
              <a:cs typeface="Open Sans"/>
              <a:sym typeface="Open Sans"/>
            </a:endParaRPr>
          </a:p>
          <a:p>
            <a:pPr indent="-330200" lvl="0" marL="342900" rtl="0" algn="l">
              <a:spcBef>
                <a:spcPts val="260"/>
              </a:spcBef>
              <a:spcAft>
                <a:spcPts val="0"/>
              </a:spcAft>
              <a:buClr>
                <a:srgbClr val="222222"/>
              </a:buClr>
              <a:buSzPts val="1100"/>
              <a:buFont typeface="Open Sans"/>
              <a:buChar char="•"/>
            </a:pPr>
            <a:r>
              <a:rPr lang="en" sz="1100">
                <a:solidFill>
                  <a:srgbClr val="222222"/>
                </a:solidFill>
                <a:latin typeface="Open Sans"/>
                <a:ea typeface="Open Sans"/>
                <a:cs typeface="Open Sans"/>
                <a:sym typeface="Open Sans"/>
              </a:rPr>
              <a:t>You may need a visa to enter another country. Please contact that country’s embassy for visa information.</a:t>
            </a:r>
            <a:endParaRPr sz="1700">
              <a:solidFill>
                <a:srgbClr val="222222"/>
              </a:solidFill>
              <a:latin typeface="Open Sans"/>
              <a:ea typeface="Open Sans"/>
              <a:cs typeface="Open Sans"/>
              <a:sym typeface="Open Sans"/>
            </a:endParaRPr>
          </a:p>
          <a:p>
            <a:pPr indent="-330200" lvl="0" marL="342900" rtl="0" algn="l">
              <a:spcBef>
                <a:spcPts val="260"/>
              </a:spcBef>
              <a:spcAft>
                <a:spcPts val="0"/>
              </a:spcAft>
              <a:buClr>
                <a:srgbClr val="222222"/>
              </a:buClr>
              <a:buSzPts val="1100"/>
              <a:buFont typeface="Open Sans"/>
              <a:buChar char="•"/>
            </a:pPr>
            <a:r>
              <a:rPr lang="en" sz="1100">
                <a:solidFill>
                  <a:srgbClr val="222222"/>
                </a:solidFill>
                <a:latin typeface="Open Sans"/>
                <a:ea typeface="Open Sans"/>
                <a:cs typeface="Open Sans"/>
                <a:sym typeface="Open Sans"/>
              </a:rPr>
              <a:t>An absence from the US for more than 30 days can jeopardize your J-1 status.</a:t>
            </a:r>
            <a:endParaRPr sz="1700">
              <a:solidFill>
                <a:srgbClr val="222222"/>
              </a:solidFill>
              <a:latin typeface="Open Sans"/>
              <a:ea typeface="Open Sans"/>
              <a:cs typeface="Open Sans"/>
              <a:sym typeface="Open Sans"/>
            </a:endParaRPr>
          </a:p>
          <a:p>
            <a:pPr indent="-330200" lvl="0" marL="342900" rtl="0" algn="l">
              <a:spcBef>
                <a:spcPts val="260"/>
              </a:spcBef>
              <a:spcAft>
                <a:spcPts val="0"/>
              </a:spcAft>
              <a:buClr>
                <a:srgbClr val="222222"/>
              </a:buClr>
              <a:buSzPts val="1100"/>
              <a:buFont typeface="Open Sans"/>
              <a:buChar char="•"/>
            </a:pPr>
            <a:r>
              <a:rPr lang="en" sz="1100">
                <a:solidFill>
                  <a:srgbClr val="222222"/>
                </a:solidFill>
                <a:latin typeface="Open Sans"/>
                <a:ea typeface="Open Sans"/>
                <a:cs typeface="Open Sans"/>
                <a:sym typeface="Open Sans"/>
              </a:rPr>
              <a:t>For any travel 30 days or longer, your J-2 dependents must travel with you.</a:t>
            </a:r>
            <a:endParaRPr sz="1100">
              <a:solidFill>
                <a:srgbClr val="222222"/>
              </a:solidFill>
              <a:latin typeface="Open Sans"/>
              <a:ea typeface="Open Sans"/>
              <a:cs typeface="Open Sans"/>
              <a:sym typeface="Open Sans"/>
            </a:endParaRPr>
          </a:p>
          <a:p>
            <a:pPr indent="-330200" lvl="0" marL="342900" rtl="0" algn="l">
              <a:spcBef>
                <a:spcPts val="260"/>
              </a:spcBef>
              <a:spcAft>
                <a:spcPts val="0"/>
              </a:spcAft>
              <a:buClr>
                <a:srgbClr val="222222"/>
              </a:buClr>
              <a:buSzPts val="1100"/>
              <a:buFont typeface="Open Sans"/>
              <a:buChar char="•"/>
            </a:pPr>
            <a:r>
              <a:rPr lang="en" sz="1100">
                <a:solidFill>
                  <a:srgbClr val="222222"/>
                </a:solidFill>
                <a:latin typeface="Open Sans"/>
                <a:ea typeface="Open Sans"/>
                <a:cs typeface="Open Sans"/>
                <a:sym typeface="Open Sans"/>
              </a:rPr>
              <a:t>Print your new I-94 when you return and check it for errors. </a:t>
            </a:r>
            <a:endParaRPr sz="1900">
              <a:solidFill>
                <a:srgbClr val="434343"/>
              </a:solidFill>
            </a:endParaRPr>
          </a:p>
        </p:txBody>
      </p:sp>
      <p:sp>
        <p:nvSpPr>
          <p:cNvPr id="336" name="Google Shape;336;p49"/>
          <p:cNvSpPr txBox="1"/>
          <p:nvPr/>
        </p:nvSpPr>
        <p:spPr>
          <a:xfrm>
            <a:off x="5205050" y="4442600"/>
            <a:ext cx="3639900" cy="59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If you travel abroad and return after Sept 15, 2026, you will get a specific date on your I-94 (program end date plus 30 days)</a:t>
            </a:r>
            <a:endParaRPr sz="1200">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50"/>
          <p:cNvSpPr txBox="1"/>
          <p:nvPr>
            <p:ph type="title"/>
          </p:nvPr>
        </p:nvSpPr>
        <p:spPr>
          <a:xfrm>
            <a:off x="457200" y="457200"/>
            <a:ext cx="8229600" cy="514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 sz="2800" u="none" cap="none" strike="noStrike">
                <a:solidFill>
                  <a:srgbClr val="222222"/>
                </a:solidFill>
                <a:latin typeface="Open Sans"/>
                <a:ea typeface="Open Sans"/>
                <a:cs typeface="Open Sans"/>
                <a:sym typeface="Open Sans"/>
              </a:rPr>
              <a:t>Important Processes: </a:t>
            </a:r>
            <a:r>
              <a:rPr i="0" lang="en" sz="2800" u="none" cap="none" strike="noStrike">
                <a:solidFill>
                  <a:srgbClr val="222222"/>
                </a:solidFill>
                <a:latin typeface="Open Sans"/>
                <a:ea typeface="Open Sans"/>
                <a:cs typeface="Open Sans"/>
                <a:sym typeface="Open Sans"/>
              </a:rPr>
              <a:t>Extend</a:t>
            </a:r>
            <a:endParaRPr b="0" i="0" sz="2800" u="none" cap="none" strike="noStrike">
              <a:solidFill>
                <a:srgbClr val="222222"/>
              </a:solidFill>
              <a:latin typeface="Open Sans"/>
              <a:ea typeface="Open Sans"/>
              <a:cs typeface="Open Sans"/>
              <a:sym typeface="Open Sans"/>
            </a:endParaRPr>
          </a:p>
        </p:txBody>
      </p:sp>
      <p:graphicFrame>
        <p:nvGraphicFramePr>
          <p:cNvPr id="342" name="Google Shape;342;p50"/>
          <p:cNvGraphicFramePr/>
          <p:nvPr/>
        </p:nvGraphicFramePr>
        <p:xfrm>
          <a:off x="0" y="894956"/>
          <a:ext cx="3000000" cy="3000000"/>
        </p:xfrm>
        <a:graphic>
          <a:graphicData uri="http://schemas.openxmlformats.org/drawingml/2006/table">
            <a:tbl>
              <a:tblPr bandRow="1" firstRow="1">
                <a:noFill/>
                <a:tableStyleId>{D6C48FBD-4B7C-47C3-B527-680512FCFCC1}</a:tableStyleId>
              </a:tblPr>
              <a:tblGrid>
                <a:gridCol w="9144000"/>
              </a:tblGrid>
              <a:tr h="317000">
                <a:tc>
                  <a:txBody>
                    <a:bodyPr/>
                    <a:lstStyle/>
                    <a:p>
                      <a:pPr indent="0" lvl="0" marL="0" marR="0" rtl="0" algn="ctr">
                        <a:spcBef>
                          <a:spcPts val="0"/>
                        </a:spcBef>
                        <a:spcAft>
                          <a:spcPts val="0"/>
                        </a:spcAft>
                        <a:buNone/>
                      </a:pPr>
                      <a:r>
                        <a:rPr lang="en" sz="1500">
                          <a:latin typeface="Open Sans"/>
                          <a:ea typeface="Open Sans"/>
                          <a:cs typeface="Open Sans"/>
                          <a:sym typeface="Open Sans"/>
                        </a:rPr>
                        <a:t>Extend</a:t>
                      </a:r>
                      <a:r>
                        <a:rPr lang="en" sz="1500">
                          <a:latin typeface="Open Sans"/>
                          <a:ea typeface="Open Sans"/>
                          <a:cs typeface="Open Sans"/>
                          <a:sym typeface="Open Sans"/>
                        </a:rPr>
                        <a:t> a J-1 Program</a:t>
                      </a:r>
                      <a:endParaRPr sz="1500">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r>
              <a:tr h="3828675">
                <a:tc>
                  <a:txBody>
                    <a:bodyPr/>
                    <a:lstStyle/>
                    <a:p>
                      <a:pPr indent="0" lvl="0" marL="0" marR="0" rtl="0" algn="ctr">
                        <a:spcBef>
                          <a:spcPts val="0"/>
                        </a:spcBef>
                        <a:spcAft>
                          <a:spcPts val="0"/>
                        </a:spcAft>
                        <a:buClr>
                          <a:schemeClr val="dk1"/>
                        </a:buClr>
                        <a:buSzPts val="975"/>
                        <a:buFont typeface="Century Gothic"/>
                        <a:buNone/>
                      </a:pPr>
                      <a:r>
                        <a:rPr b="1" lang="en">
                          <a:solidFill>
                            <a:srgbClr val="222222"/>
                          </a:solidFill>
                          <a:latin typeface="Open Sans"/>
                          <a:ea typeface="Open Sans"/>
                          <a:cs typeface="Open Sans"/>
                          <a:sym typeface="Open Sans"/>
                        </a:rPr>
                        <a:t>Need extra time to complete your research? </a:t>
                      </a:r>
                      <a:endParaRPr>
                        <a:solidFill>
                          <a:srgbClr val="222222"/>
                        </a:solidFill>
                        <a:latin typeface="Open Sans"/>
                        <a:ea typeface="Open Sans"/>
                        <a:cs typeface="Open Sans"/>
                        <a:sym typeface="Open Sans"/>
                      </a:endParaRPr>
                    </a:p>
                    <a:p>
                      <a:pPr indent="0" lvl="0" marL="0" marR="0" rtl="0" algn="l">
                        <a:spcBef>
                          <a:spcPts val="0"/>
                        </a:spcBef>
                        <a:spcAft>
                          <a:spcPts val="0"/>
                        </a:spcAft>
                        <a:buClr>
                          <a:schemeClr val="dk1"/>
                        </a:buClr>
                        <a:buSzPts val="975"/>
                        <a:buFont typeface="Questrial"/>
                        <a:buNone/>
                      </a:pPr>
                      <a:r>
                        <a:t/>
                      </a:r>
                      <a:endParaRPr>
                        <a:solidFill>
                          <a:srgbClr val="222222"/>
                        </a:solidFill>
                        <a:latin typeface="Open Sans"/>
                        <a:ea typeface="Open Sans"/>
                        <a:cs typeface="Open Sans"/>
                        <a:sym typeface="Open Sans"/>
                      </a:endParaRPr>
                    </a:p>
                    <a:p>
                      <a:pPr indent="0" lvl="0" marL="0" marR="0" rtl="0" algn="l">
                        <a:spcBef>
                          <a:spcPts val="0"/>
                        </a:spcBef>
                        <a:spcAft>
                          <a:spcPts val="0"/>
                        </a:spcAft>
                        <a:buClr>
                          <a:schemeClr val="dk1"/>
                        </a:buClr>
                        <a:buSzPts val="975"/>
                        <a:buFont typeface="Century Gothic"/>
                        <a:buNone/>
                      </a:pPr>
                      <a:r>
                        <a:rPr lang="en">
                          <a:solidFill>
                            <a:srgbClr val="222222"/>
                          </a:solidFill>
                          <a:latin typeface="Open Sans"/>
                          <a:ea typeface="Open Sans"/>
                          <a:cs typeface="Open Sans"/>
                          <a:sym typeface="Open Sans"/>
                        </a:rPr>
                        <a:t>Total time is based on your J-1 Category:</a:t>
                      </a:r>
                      <a:endParaRPr>
                        <a:solidFill>
                          <a:srgbClr val="222222"/>
                        </a:solidFill>
                        <a:latin typeface="Open Sans"/>
                        <a:ea typeface="Open Sans"/>
                        <a:cs typeface="Open Sans"/>
                        <a:sym typeface="Open Sans"/>
                      </a:endParaRPr>
                    </a:p>
                    <a:p>
                      <a:pPr indent="0" lvl="0" marL="0" marR="0" rtl="0" algn="l">
                        <a:spcBef>
                          <a:spcPts val="0"/>
                        </a:spcBef>
                        <a:spcAft>
                          <a:spcPts val="0"/>
                        </a:spcAft>
                        <a:buClr>
                          <a:schemeClr val="dk1"/>
                        </a:buClr>
                        <a:buSzPts val="975"/>
                        <a:buFont typeface="Century Gothic"/>
                        <a:buNone/>
                      </a:pPr>
                      <a:r>
                        <a:t/>
                      </a:r>
                      <a:endParaRPr>
                        <a:solidFill>
                          <a:srgbClr val="222222"/>
                        </a:solidFill>
                        <a:latin typeface="Open Sans"/>
                        <a:ea typeface="Open Sans"/>
                        <a:cs typeface="Open Sans"/>
                        <a:sym typeface="Open Sans"/>
                      </a:endParaRPr>
                    </a:p>
                    <a:p>
                      <a:pPr indent="0" lvl="0" marL="0" marR="0" rtl="0" algn="ctr">
                        <a:spcBef>
                          <a:spcPts val="0"/>
                        </a:spcBef>
                        <a:spcAft>
                          <a:spcPts val="0"/>
                        </a:spcAft>
                        <a:buNone/>
                      </a:pPr>
                      <a:r>
                        <a:rPr b="1" lang="en">
                          <a:solidFill>
                            <a:srgbClr val="222222"/>
                          </a:solidFill>
                          <a:latin typeface="Open Sans"/>
                          <a:ea typeface="Open Sans"/>
                          <a:cs typeface="Open Sans"/>
                          <a:sym typeface="Open Sans"/>
                        </a:rPr>
                        <a:t>Short-Term Scholars = 6 months</a:t>
                      </a:r>
                      <a:endParaRPr>
                        <a:solidFill>
                          <a:srgbClr val="222222"/>
                        </a:solidFill>
                        <a:latin typeface="Open Sans"/>
                        <a:ea typeface="Open Sans"/>
                        <a:cs typeface="Open Sans"/>
                        <a:sym typeface="Open Sans"/>
                      </a:endParaRPr>
                    </a:p>
                    <a:p>
                      <a:pPr indent="0" lvl="0" marL="0" marR="0" rtl="0" algn="ctr">
                        <a:spcBef>
                          <a:spcPts val="0"/>
                        </a:spcBef>
                        <a:spcAft>
                          <a:spcPts val="0"/>
                        </a:spcAft>
                        <a:buNone/>
                      </a:pPr>
                      <a:r>
                        <a:rPr b="1" lang="en">
                          <a:solidFill>
                            <a:srgbClr val="222222"/>
                          </a:solidFill>
                          <a:latin typeface="Open Sans"/>
                          <a:ea typeface="Open Sans"/>
                          <a:cs typeface="Open Sans"/>
                          <a:sym typeface="Open Sans"/>
                        </a:rPr>
                        <a:t>Research Scholars = 5 years</a:t>
                      </a:r>
                      <a:endParaRPr>
                        <a:solidFill>
                          <a:srgbClr val="222222"/>
                        </a:solidFill>
                        <a:latin typeface="Open Sans"/>
                        <a:ea typeface="Open Sans"/>
                        <a:cs typeface="Open Sans"/>
                        <a:sym typeface="Open Sans"/>
                      </a:endParaRPr>
                    </a:p>
                    <a:p>
                      <a:pPr indent="0" lvl="0" marL="0" marR="0" rtl="0" algn="ctr">
                        <a:spcBef>
                          <a:spcPts val="0"/>
                        </a:spcBef>
                        <a:spcAft>
                          <a:spcPts val="0"/>
                        </a:spcAft>
                        <a:buNone/>
                      </a:pPr>
                      <a:r>
                        <a:rPr b="1" lang="en">
                          <a:solidFill>
                            <a:srgbClr val="222222"/>
                          </a:solidFill>
                          <a:latin typeface="Open Sans"/>
                          <a:ea typeface="Open Sans"/>
                          <a:cs typeface="Open Sans"/>
                          <a:sym typeface="Open Sans"/>
                        </a:rPr>
                        <a:t>Student Interns = 12 months</a:t>
                      </a:r>
                      <a:endParaRPr>
                        <a:solidFill>
                          <a:srgbClr val="222222"/>
                        </a:solidFill>
                        <a:latin typeface="Open Sans"/>
                        <a:ea typeface="Open Sans"/>
                        <a:cs typeface="Open Sans"/>
                        <a:sym typeface="Open Sans"/>
                      </a:endParaRPr>
                    </a:p>
                    <a:p>
                      <a:pPr indent="0" lvl="0" marL="0" marR="0" rtl="0" algn="l">
                        <a:spcBef>
                          <a:spcPts val="0"/>
                        </a:spcBef>
                        <a:spcAft>
                          <a:spcPts val="0"/>
                        </a:spcAft>
                        <a:buClr>
                          <a:schemeClr val="dk1"/>
                        </a:buClr>
                        <a:buSzPts val="975"/>
                        <a:buFont typeface="Arial"/>
                        <a:buNone/>
                      </a:pPr>
                      <a:r>
                        <a:t/>
                      </a:r>
                      <a:endParaRPr b="1">
                        <a:solidFill>
                          <a:srgbClr val="222222"/>
                        </a:solidFill>
                        <a:latin typeface="Open Sans"/>
                        <a:ea typeface="Open Sans"/>
                        <a:cs typeface="Open Sans"/>
                        <a:sym typeface="Open Sans"/>
                      </a:endParaRPr>
                    </a:p>
                    <a:p>
                      <a:pPr indent="-155575" lvl="0" marL="128588" marR="0" rtl="0" algn="l">
                        <a:spcBef>
                          <a:spcPts val="0"/>
                        </a:spcBef>
                        <a:spcAft>
                          <a:spcPts val="0"/>
                        </a:spcAft>
                        <a:buClr>
                          <a:srgbClr val="222222"/>
                        </a:buClr>
                        <a:buSzPts val="1400"/>
                        <a:buFont typeface="Open Sans"/>
                        <a:buChar char="•"/>
                      </a:pPr>
                      <a:r>
                        <a:rPr lang="en">
                          <a:solidFill>
                            <a:srgbClr val="222222"/>
                          </a:solidFill>
                          <a:latin typeface="Open Sans"/>
                          <a:ea typeface="Open Sans"/>
                          <a:cs typeface="Open Sans"/>
                          <a:sym typeface="Open Sans"/>
                        </a:rPr>
                        <a:t>To extend, please inform</a:t>
                      </a:r>
                      <a:r>
                        <a:rPr lang="en">
                          <a:solidFill>
                            <a:srgbClr val="222222"/>
                          </a:solidFill>
                          <a:latin typeface="Open Sans"/>
                          <a:ea typeface="Open Sans"/>
                          <a:cs typeface="Open Sans"/>
                          <a:sym typeface="Open Sans"/>
                        </a:rPr>
                        <a:t> your supervisor and department personnel representative you need an extension. </a:t>
                      </a:r>
                      <a:endParaRPr>
                        <a:solidFill>
                          <a:srgbClr val="222222"/>
                        </a:solidFill>
                        <a:latin typeface="Open Sans"/>
                        <a:ea typeface="Open Sans"/>
                        <a:cs typeface="Open Sans"/>
                        <a:sym typeface="Open Sans"/>
                      </a:endParaRPr>
                    </a:p>
                    <a:p>
                      <a:pPr indent="-155575" lvl="0" marL="128588" rtl="0" algn="l">
                        <a:spcBef>
                          <a:spcPts val="0"/>
                        </a:spcBef>
                        <a:spcAft>
                          <a:spcPts val="0"/>
                        </a:spcAft>
                        <a:buClr>
                          <a:srgbClr val="222222"/>
                        </a:buClr>
                        <a:buSzPts val="1400"/>
                        <a:buFont typeface="Open Sans"/>
                        <a:buChar char="•"/>
                      </a:pPr>
                      <a:r>
                        <a:rPr lang="en">
                          <a:solidFill>
                            <a:srgbClr val="222222"/>
                          </a:solidFill>
                          <a:latin typeface="Open Sans"/>
                          <a:ea typeface="Open Sans"/>
                          <a:cs typeface="Open Sans"/>
                          <a:sym typeface="Open Sans"/>
                        </a:rPr>
                        <a:t>Your department will submit the extension request to OIS. OIS will then issue a new DS-2019 form for you.</a:t>
                      </a:r>
                      <a:endParaRPr>
                        <a:solidFill>
                          <a:srgbClr val="222222"/>
                        </a:solidFill>
                        <a:latin typeface="Open Sans"/>
                        <a:ea typeface="Open Sans"/>
                        <a:cs typeface="Open Sans"/>
                        <a:sym typeface="Open Sans"/>
                      </a:endParaRPr>
                    </a:p>
                    <a:p>
                      <a:pPr indent="-155575" lvl="0" marL="128588" marR="0" rtl="0" algn="l">
                        <a:spcBef>
                          <a:spcPts val="0"/>
                        </a:spcBef>
                        <a:spcAft>
                          <a:spcPts val="0"/>
                        </a:spcAft>
                        <a:buClr>
                          <a:srgbClr val="222222"/>
                        </a:buClr>
                        <a:buSzPts val="1400"/>
                        <a:buFont typeface="Arial"/>
                        <a:buChar char="•"/>
                      </a:pPr>
                      <a:r>
                        <a:rPr lang="en">
                          <a:solidFill>
                            <a:srgbClr val="222222"/>
                          </a:solidFill>
                          <a:latin typeface="Open Sans"/>
                          <a:ea typeface="Open Sans"/>
                          <a:cs typeface="Open Sans"/>
                          <a:sym typeface="Open Sans"/>
                        </a:rPr>
                        <a:t>Extension requests should</a:t>
                      </a:r>
                      <a:r>
                        <a:rPr lang="en">
                          <a:solidFill>
                            <a:srgbClr val="222222"/>
                          </a:solidFill>
                          <a:latin typeface="Open Sans"/>
                          <a:ea typeface="Open Sans"/>
                          <a:cs typeface="Open Sans"/>
                          <a:sym typeface="Open Sans"/>
                        </a:rPr>
                        <a:t> </a:t>
                      </a:r>
                      <a:r>
                        <a:rPr lang="en">
                          <a:solidFill>
                            <a:srgbClr val="222222"/>
                          </a:solidFill>
                          <a:latin typeface="Open Sans"/>
                          <a:ea typeface="Open Sans"/>
                          <a:cs typeface="Open Sans"/>
                          <a:sym typeface="Open Sans"/>
                        </a:rPr>
                        <a:t>be submitted by your dept </a:t>
                      </a:r>
                      <a:r>
                        <a:rPr b="1" i="1" lang="en">
                          <a:solidFill>
                            <a:srgbClr val="222222"/>
                          </a:solidFill>
                          <a:latin typeface="Open Sans"/>
                          <a:ea typeface="Open Sans"/>
                          <a:cs typeface="Open Sans"/>
                          <a:sym typeface="Open Sans"/>
                        </a:rPr>
                        <a:t>at least</a:t>
                      </a:r>
                      <a:r>
                        <a:rPr lang="en">
                          <a:solidFill>
                            <a:srgbClr val="222222"/>
                          </a:solidFill>
                          <a:latin typeface="Open Sans"/>
                          <a:ea typeface="Open Sans"/>
                          <a:cs typeface="Open Sans"/>
                          <a:sym typeface="Open Sans"/>
                        </a:rPr>
                        <a:t> </a:t>
                      </a:r>
                      <a:r>
                        <a:rPr b="1" lang="en">
                          <a:solidFill>
                            <a:srgbClr val="222222"/>
                          </a:solidFill>
                          <a:latin typeface="Open Sans"/>
                          <a:ea typeface="Open Sans"/>
                          <a:cs typeface="Open Sans"/>
                          <a:sym typeface="Open Sans"/>
                        </a:rPr>
                        <a:t>30 days before</a:t>
                      </a:r>
                      <a:r>
                        <a:rPr lang="en">
                          <a:solidFill>
                            <a:srgbClr val="222222"/>
                          </a:solidFill>
                          <a:latin typeface="Open Sans"/>
                          <a:ea typeface="Open Sans"/>
                          <a:cs typeface="Open Sans"/>
                          <a:sym typeface="Open Sans"/>
                        </a:rPr>
                        <a:t> to your program end date. </a:t>
                      </a:r>
                      <a:r>
                        <a:rPr b="1" lang="en">
                          <a:solidFill>
                            <a:srgbClr val="222222"/>
                          </a:solidFill>
                          <a:latin typeface="Open Sans"/>
                          <a:ea typeface="Open Sans"/>
                          <a:cs typeface="Open Sans"/>
                          <a:sym typeface="Open Sans"/>
                        </a:rPr>
                        <a:t>You cannot request an extension in your grace period!</a:t>
                      </a:r>
                      <a:endParaRPr b="1">
                        <a:solidFill>
                          <a:srgbClr val="222222"/>
                        </a:solidFill>
                        <a:latin typeface="Open Sans"/>
                        <a:ea typeface="Open Sans"/>
                        <a:cs typeface="Open Sans"/>
                        <a:sym typeface="Open Sans"/>
                      </a:endParaRPr>
                    </a:p>
                    <a:p>
                      <a:pPr indent="0" lvl="0" marL="0" marR="0" rtl="0" algn="ctr">
                        <a:spcBef>
                          <a:spcPts val="0"/>
                        </a:spcBef>
                        <a:spcAft>
                          <a:spcPts val="0"/>
                        </a:spcAft>
                        <a:buNone/>
                      </a:pPr>
                      <a:r>
                        <a:t/>
                      </a:r>
                      <a:endParaRPr b="1">
                        <a:latin typeface="Open Sans"/>
                        <a:ea typeface="Open Sans"/>
                        <a:cs typeface="Open Sans"/>
                        <a:sym typeface="Open Sans"/>
                      </a:endParaRPr>
                    </a:p>
                    <a:p>
                      <a:pPr indent="0" lvl="0" marL="0" marR="0" rtl="0" algn="ctr">
                        <a:spcBef>
                          <a:spcPts val="0"/>
                        </a:spcBef>
                        <a:spcAft>
                          <a:spcPts val="0"/>
                        </a:spcAft>
                        <a:buNone/>
                      </a:pPr>
                      <a:r>
                        <a:rPr b="1" lang="en">
                          <a:latin typeface="Open Sans"/>
                          <a:ea typeface="Open Sans"/>
                          <a:cs typeface="Open Sans"/>
                          <a:sym typeface="Open Sans"/>
                        </a:rPr>
                        <a:t>Extensions submitted after Sept 15, 2026, will also require that you submit an Extension of Stay (form I-539) with USCIS and pay the corresponding filing fee ($420 if </a:t>
                      </a:r>
                      <a:r>
                        <a:rPr b="1" lang="en">
                          <a:latin typeface="Open Sans"/>
                          <a:ea typeface="Open Sans"/>
                          <a:cs typeface="Open Sans"/>
                          <a:sym typeface="Open Sans"/>
                        </a:rPr>
                        <a:t>filing</a:t>
                      </a:r>
                      <a:r>
                        <a:rPr b="1" lang="en">
                          <a:latin typeface="Open Sans"/>
                          <a:ea typeface="Open Sans"/>
                          <a:cs typeface="Open Sans"/>
                          <a:sym typeface="Open Sans"/>
                        </a:rPr>
                        <a:t> online). </a:t>
                      </a:r>
                      <a:endParaRPr b="1">
                        <a:latin typeface="Open Sans"/>
                        <a:ea typeface="Open Sans"/>
                        <a:cs typeface="Open Sans"/>
                        <a:sym typeface="Open Sans"/>
                      </a:endParaRPr>
                    </a:p>
                    <a:p>
                      <a:pPr indent="0" lvl="0" marL="0" marR="0" rtl="0" algn="l">
                        <a:spcBef>
                          <a:spcPts val="0"/>
                        </a:spcBef>
                        <a:spcAft>
                          <a:spcPts val="0"/>
                        </a:spcAft>
                        <a:buNone/>
                      </a:pPr>
                      <a:r>
                        <a:t/>
                      </a:r>
                      <a:endParaRPr sz="1500">
                        <a:solidFill>
                          <a:srgbClr val="222222"/>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51"/>
          <p:cNvSpPr txBox="1"/>
          <p:nvPr>
            <p:ph type="title"/>
          </p:nvPr>
        </p:nvSpPr>
        <p:spPr>
          <a:xfrm>
            <a:off x="457200" y="457200"/>
            <a:ext cx="8229600" cy="514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 sz="2800" u="none" cap="none" strike="noStrike">
                <a:solidFill>
                  <a:srgbClr val="222222"/>
                </a:solidFill>
                <a:latin typeface="Open Sans"/>
                <a:ea typeface="Open Sans"/>
                <a:cs typeface="Open Sans"/>
                <a:sym typeface="Open Sans"/>
              </a:rPr>
              <a:t>Important Processes: </a:t>
            </a:r>
            <a:r>
              <a:rPr i="0" lang="en" sz="2800" u="none" cap="none" strike="noStrike">
                <a:solidFill>
                  <a:srgbClr val="222222"/>
                </a:solidFill>
                <a:latin typeface="Open Sans"/>
                <a:ea typeface="Open Sans"/>
                <a:cs typeface="Open Sans"/>
                <a:sym typeface="Open Sans"/>
              </a:rPr>
              <a:t>Shorten</a:t>
            </a:r>
            <a:endParaRPr b="0" i="0" sz="2800" u="none" cap="none" strike="noStrike">
              <a:solidFill>
                <a:srgbClr val="222222"/>
              </a:solidFill>
              <a:latin typeface="Open Sans"/>
              <a:ea typeface="Open Sans"/>
              <a:cs typeface="Open Sans"/>
              <a:sym typeface="Open Sans"/>
            </a:endParaRPr>
          </a:p>
        </p:txBody>
      </p:sp>
      <p:graphicFrame>
        <p:nvGraphicFramePr>
          <p:cNvPr id="348" name="Google Shape;348;p51"/>
          <p:cNvGraphicFramePr/>
          <p:nvPr/>
        </p:nvGraphicFramePr>
        <p:xfrm>
          <a:off x="0" y="1028699"/>
          <a:ext cx="3000000" cy="3000000"/>
        </p:xfrm>
        <a:graphic>
          <a:graphicData uri="http://schemas.openxmlformats.org/drawingml/2006/table">
            <a:tbl>
              <a:tblPr bandRow="1" firstRow="1">
                <a:noFill/>
                <a:tableStyleId>{D6C48FBD-4B7C-47C3-B527-680512FCFCC1}</a:tableStyleId>
              </a:tblPr>
              <a:tblGrid>
                <a:gridCol w="9144000"/>
              </a:tblGrid>
              <a:tr h="360725">
                <a:tc>
                  <a:txBody>
                    <a:bodyPr/>
                    <a:lstStyle/>
                    <a:p>
                      <a:pPr indent="0" lvl="0" marL="0" marR="0" rtl="0" algn="ctr">
                        <a:spcBef>
                          <a:spcPts val="0"/>
                        </a:spcBef>
                        <a:spcAft>
                          <a:spcPts val="0"/>
                        </a:spcAft>
                        <a:buNone/>
                      </a:pPr>
                      <a:r>
                        <a:rPr lang="en" sz="1500">
                          <a:latin typeface="Open Sans"/>
                          <a:ea typeface="Open Sans"/>
                          <a:cs typeface="Open Sans"/>
                          <a:sym typeface="Open Sans"/>
                        </a:rPr>
                        <a:t>Shorten</a:t>
                      </a:r>
                      <a:r>
                        <a:rPr lang="en" sz="1500">
                          <a:latin typeface="Open Sans"/>
                          <a:ea typeface="Open Sans"/>
                          <a:cs typeface="Open Sans"/>
                          <a:sym typeface="Open Sans"/>
                        </a:rPr>
                        <a:t> a J-1 Program</a:t>
                      </a:r>
                      <a:endParaRPr sz="1500">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r>
              <a:tr h="3640925">
                <a:tc>
                  <a:txBody>
                    <a:bodyPr/>
                    <a:lstStyle/>
                    <a:p>
                      <a:pPr indent="0" lvl="0" marL="0" marR="0" rtl="0" algn="ctr">
                        <a:spcBef>
                          <a:spcPts val="0"/>
                        </a:spcBef>
                        <a:spcAft>
                          <a:spcPts val="0"/>
                        </a:spcAft>
                        <a:buClr>
                          <a:schemeClr val="dk1"/>
                        </a:buClr>
                        <a:buSzPts val="975"/>
                        <a:buFont typeface="Arial"/>
                        <a:buNone/>
                      </a:pPr>
                      <a:r>
                        <a:rPr b="1" lang="en" sz="1500">
                          <a:solidFill>
                            <a:srgbClr val="222222"/>
                          </a:solidFill>
                          <a:latin typeface="Open Sans"/>
                          <a:ea typeface="Open Sans"/>
                          <a:cs typeface="Open Sans"/>
                          <a:sym typeface="Open Sans"/>
                        </a:rPr>
                        <a:t>Finished early?</a:t>
                      </a:r>
                      <a:endParaRPr sz="1500">
                        <a:solidFill>
                          <a:srgbClr val="222222"/>
                        </a:solidFill>
                        <a:latin typeface="Open Sans"/>
                        <a:ea typeface="Open Sans"/>
                        <a:cs typeface="Open Sans"/>
                        <a:sym typeface="Open Sans"/>
                      </a:endParaRPr>
                    </a:p>
                    <a:p>
                      <a:pPr indent="0" lvl="0" marL="0" marR="0" rtl="0" algn="l">
                        <a:spcBef>
                          <a:spcPts val="0"/>
                        </a:spcBef>
                        <a:spcAft>
                          <a:spcPts val="0"/>
                        </a:spcAft>
                        <a:buClr>
                          <a:schemeClr val="dk1"/>
                        </a:buClr>
                        <a:buSzPts val="975"/>
                        <a:buFont typeface="Arial"/>
                        <a:buNone/>
                      </a:pPr>
                      <a:r>
                        <a:t/>
                      </a:r>
                      <a:endParaRPr sz="1500">
                        <a:solidFill>
                          <a:srgbClr val="222222"/>
                        </a:solidFill>
                        <a:latin typeface="Open Sans"/>
                        <a:ea typeface="Open Sans"/>
                        <a:cs typeface="Open Sans"/>
                        <a:sym typeface="Open Sans"/>
                      </a:endParaRPr>
                    </a:p>
                    <a:p>
                      <a:pPr indent="0" lvl="0" marL="0" marR="0" rtl="0" algn="l">
                        <a:spcBef>
                          <a:spcPts val="0"/>
                        </a:spcBef>
                        <a:spcAft>
                          <a:spcPts val="0"/>
                        </a:spcAft>
                        <a:buClr>
                          <a:schemeClr val="dk1"/>
                        </a:buClr>
                        <a:buSzPts val="975"/>
                        <a:buFont typeface="Arial"/>
                        <a:buNone/>
                      </a:pPr>
                      <a:r>
                        <a:t/>
                      </a:r>
                      <a:endParaRPr sz="1500">
                        <a:solidFill>
                          <a:srgbClr val="222222"/>
                        </a:solidFill>
                        <a:latin typeface="Open Sans"/>
                        <a:ea typeface="Open Sans"/>
                        <a:cs typeface="Open Sans"/>
                        <a:sym typeface="Open Sans"/>
                      </a:endParaRPr>
                    </a:p>
                    <a:p>
                      <a:pPr indent="-161925" lvl="0" marL="128588" marR="0" rtl="0" algn="l">
                        <a:spcBef>
                          <a:spcPts val="0"/>
                        </a:spcBef>
                        <a:spcAft>
                          <a:spcPts val="0"/>
                        </a:spcAft>
                        <a:buClr>
                          <a:srgbClr val="222222"/>
                        </a:buClr>
                        <a:buSzPts val="1500"/>
                        <a:buFont typeface="Open Sans"/>
                        <a:buChar char="•"/>
                      </a:pPr>
                      <a:r>
                        <a:rPr lang="en" sz="1500">
                          <a:solidFill>
                            <a:srgbClr val="222222"/>
                          </a:solidFill>
                          <a:latin typeface="Open Sans"/>
                          <a:ea typeface="Open Sans"/>
                          <a:cs typeface="Open Sans"/>
                          <a:sym typeface="Open Sans"/>
                        </a:rPr>
                        <a:t>You</a:t>
                      </a:r>
                      <a:r>
                        <a:rPr lang="en" sz="1500">
                          <a:solidFill>
                            <a:srgbClr val="222222"/>
                          </a:solidFill>
                          <a:latin typeface="Open Sans"/>
                          <a:ea typeface="Open Sans"/>
                          <a:cs typeface="Open Sans"/>
                          <a:sym typeface="Open Sans"/>
                        </a:rPr>
                        <a:t> must notify OIS if your program/project/research ends early.</a:t>
                      </a:r>
                      <a:r>
                        <a:rPr lang="en" sz="1500">
                          <a:solidFill>
                            <a:srgbClr val="222222"/>
                          </a:solidFill>
                          <a:latin typeface="Open Sans"/>
                          <a:ea typeface="Open Sans"/>
                          <a:cs typeface="Open Sans"/>
                          <a:sym typeface="Open Sans"/>
                        </a:rPr>
                        <a:t> </a:t>
                      </a:r>
                      <a:r>
                        <a:rPr lang="en" sz="1500">
                          <a:solidFill>
                            <a:srgbClr val="222222"/>
                          </a:solidFill>
                          <a:latin typeface="Open Sans"/>
                          <a:ea typeface="Open Sans"/>
                          <a:cs typeface="Open Sans"/>
                          <a:sym typeface="Open Sans"/>
                        </a:rPr>
                        <a:t>This includes cases where there is loss of funding.</a:t>
                      </a:r>
                      <a:endParaRPr sz="1500">
                        <a:solidFill>
                          <a:srgbClr val="222222"/>
                        </a:solidFill>
                        <a:latin typeface="Open Sans"/>
                        <a:ea typeface="Open Sans"/>
                        <a:cs typeface="Open Sans"/>
                        <a:sym typeface="Open Sans"/>
                      </a:endParaRPr>
                    </a:p>
                    <a:p>
                      <a:pPr indent="-161925" lvl="0" marL="128588" marR="0" rtl="0" algn="l">
                        <a:spcBef>
                          <a:spcPts val="0"/>
                        </a:spcBef>
                        <a:spcAft>
                          <a:spcPts val="0"/>
                        </a:spcAft>
                        <a:buClr>
                          <a:srgbClr val="222222"/>
                        </a:buClr>
                        <a:buSzPts val="1500"/>
                        <a:buFont typeface="Open Sans"/>
                        <a:buChar char="•"/>
                      </a:pPr>
                      <a:r>
                        <a:rPr lang="en" sz="1500">
                          <a:solidFill>
                            <a:srgbClr val="222222"/>
                          </a:solidFill>
                          <a:latin typeface="Open Sans"/>
                          <a:ea typeface="Open Sans"/>
                          <a:cs typeface="Open Sans"/>
                          <a:sym typeface="Open Sans"/>
                        </a:rPr>
                        <a:t>OIS will shorten your DS-2019 end date to reflect the accurate end of your program.</a:t>
                      </a:r>
                      <a:endParaRPr sz="1500">
                        <a:solidFill>
                          <a:srgbClr val="222222"/>
                        </a:solidFill>
                        <a:latin typeface="Open Sans"/>
                        <a:ea typeface="Open Sans"/>
                        <a:cs typeface="Open Sans"/>
                        <a:sym typeface="Open Sans"/>
                      </a:endParaRPr>
                    </a:p>
                    <a:p>
                      <a:pPr indent="-161925" lvl="0" marL="128588" marR="0" rtl="0" algn="l">
                        <a:spcBef>
                          <a:spcPts val="0"/>
                        </a:spcBef>
                        <a:spcAft>
                          <a:spcPts val="0"/>
                        </a:spcAft>
                        <a:buClr>
                          <a:srgbClr val="222222"/>
                        </a:buClr>
                        <a:buSzPts val="1500"/>
                        <a:buFont typeface="Open Sans"/>
                        <a:buChar char="•"/>
                      </a:pPr>
                      <a:r>
                        <a:rPr lang="en" sz="1500">
                          <a:solidFill>
                            <a:srgbClr val="222222"/>
                          </a:solidFill>
                          <a:latin typeface="Open Sans"/>
                          <a:ea typeface="Open Sans"/>
                          <a:cs typeface="Open Sans"/>
                          <a:sym typeface="Open Sans"/>
                        </a:rPr>
                        <a:t>You will have a 30 day grace period after your program end date even after you shorten your program.</a:t>
                      </a:r>
                      <a:endParaRPr sz="1500">
                        <a:solidFill>
                          <a:srgbClr val="222222"/>
                        </a:solidFill>
                        <a:latin typeface="Open Sans"/>
                        <a:ea typeface="Open Sans"/>
                        <a:cs typeface="Open Sans"/>
                        <a:sym typeface="Open Sans"/>
                      </a:endParaRPr>
                    </a:p>
                    <a:p>
                      <a:pPr indent="-161925" lvl="0" marL="128588" marR="0" rtl="0" algn="l">
                        <a:spcBef>
                          <a:spcPts val="0"/>
                        </a:spcBef>
                        <a:spcAft>
                          <a:spcPts val="0"/>
                        </a:spcAft>
                        <a:buClr>
                          <a:srgbClr val="222222"/>
                        </a:buClr>
                        <a:buSzPts val="1500"/>
                        <a:buFont typeface="Arial"/>
                        <a:buChar char="•"/>
                      </a:pPr>
                      <a:r>
                        <a:rPr lang="en" sz="1500">
                          <a:solidFill>
                            <a:srgbClr val="222222"/>
                          </a:solidFill>
                          <a:latin typeface="Open Sans"/>
                          <a:ea typeface="Open Sans"/>
                          <a:cs typeface="Open Sans"/>
                          <a:sym typeface="Open Sans"/>
                        </a:rPr>
                        <a:t>Fill out the </a:t>
                      </a:r>
                      <a:r>
                        <a:rPr lang="en" sz="1500" u="sng">
                          <a:solidFill>
                            <a:schemeClr val="hlink"/>
                          </a:solidFill>
                          <a:latin typeface="Open Sans"/>
                          <a:ea typeface="Open Sans"/>
                          <a:cs typeface="Open Sans"/>
                          <a:sym typeface="Open Sans"/>
                          <a:hlinkClick r:id="rId3"/>
                        </a:rPr>
                        <a:t>Departure Form</a:t>
                      </a:r>
                      <a:r>
                        <a:rPr lang="en" sz="1500">
                          <a:solidFill>
                            <a:srgbClr val="222222"/>
                          </a:solidFill>
                          <a:latin typeface="Open Sans"/>
                          <a:ea typeface="Open Sans"/>
                          <a:cs typeface="Open Sans"/>
                          <a:sym typeface="Open Sans"/>
                        </a:rPr>
                        <a:t> (requires login to GlobalHome)</a:t>
                      </a:r>
                      <a:r>
                        <a:rPr lang="en" sz="1500">
                          <a:solidFill>
                            <a:srgbClr val="222222"/>
                          </a:solidFill>
                          <a:latin typeface="Open Sans"/>
                          <a:ea typeface="Open Sans"/>
                          <a:cs typeface="Open Sans"/>
                          <a:sym typeface="Open Sans"/>
                        </a:rPr>
                        <a:t> </a:t>
                      </a:r>
                      <a:r>
                        <a:rPr lang="en" sz="1500">
                          <a:solidFill>
                            <a:srgbClr val="222222"/>
                          </a:solidFill>
                          <a:latin typeface="Open Sans"/>
                          <a:ea typeface="Open Sans"/>
                          <a:cs typeface="Open Sans"/>
                          <a:sym typeface="Open Sans"/>
                        </a:rPr>
                        <a:t>p</a:t>
                      </a:r>
                      <a:r>
                        <a:rPr lang="en" sz="1500">
                          <a:solidFill>
                            <a:srgbClr val="222222"/>
                          </a:solidFill>
                          <a:latin typeface="Open Sans"/>
                          <a:ea typeface="Open Sans"/>
                          <a:cs typeface="Open Sans"/>
                          <a:sym typeface="Open Sans"/>
                        </a:rPr>
                        <a:t>rior to your departure.</a:t>
                      </a:r>
                      <a:endParaRPr sz="1500">
                        <a:solidFill>
                          <a:srgbClr val="222222"/>
                        </a:solidFill>
                        <a:latin typeface="Open Sans"/>
                        <a:ea typeface="Open Sans"/>
                        <a:cs typeface="Open Sans"/>
                        <a:sym typeface="Open Sans"/>
                      </a:endParaRPr>
                    </a:p>
                    <a:p>
                      <a:pPr indent="-66675" lvl="0" marL="128588" marR="0" rtl="0" algn="l">
                        <a:spcBef>
                          <a:spcPts val="0"/>
                        </a:spcBef>
                        <a:spcAft>
                          <a:spcPts val="0"/>
                        </a:spcAft>
                        <a:buClr>
                          <a:schemeClr val="dk1"/>
                        </a:buClr>
                        <a:buSzPts val="975"/>
                        <a:buFont typeface="Arial"/>
                        <a:buNone/>
                      </a:pPr>
                      <a:r>
                        <a:t/>
                      </a:r>
                      <a:endParaRPr sz="1500">
                        <a:solidFill>
                          <a:srgbClr val="222222"/>
                        </a:solidFill>
                        <a:latin typeface="Open Sans"/>
                        <a:ea typeface="Open Sans"/>
                        <a:cs typeface="Open Sans"/>
                        <a:sym typeface="Open Sans"/>
                      </a:endParaRPr>
                    </a:p>
                    <a:p>
                      <a:pPr indent="0" lvl="0" marL="0" marR="0" rtl="0" algn="l">
                        <a:spcBef>
                          <a:spcPts val="0"/>
                        </a:spcBef>
                        <a:spcAft>
                          <a:spcPts val="0"/>
                        </a:spcAft>
                        <a:buNone/>
                      </a:pPr>
                      <a:r>
                        <a:t/>
                      </a:r>
                      <a:endParaRPr sz="1500">
                        <a:solidFill>
                          <a:srgbClr val="222222"/>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2"/>
          <p:cNvSpPr txBox="1"/>
          <p:nvPr>
            <p:ph type="title"/>
          </p:nvPr>
        </p:nvSpPr>
        <p:spPr>
          <a:xfrm>
            <a:off x="457200" y="457200"/>
            <a:ext cx="8229600" cy="514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 sz="2800" u="none" cap="none" strike="noStrike">
                <a:solidFill>
                  <a:srgbClr val="222222"/>
                </a:solidFill>
                <a:latin typeface="Open Sans"/>
                <a:ea typeface="Open Sans"/>
                <a:cs typeface="Open Sans"/>
                <a:sym typeface="Open Sans"/>
              </a:rPr>
              <a:t>Important Processes: </a:t>
            </a:r>
            <a:r>
              <a:rPr i="0" lang="en" sz="2800" u="none" cap="none" strike="noStrike">
                <a:solidFill>
                  <a:srgbClr val="222222"/>
                </a:solidFill>
                <a:latin typeface="Open Sans"/>
                <a:ea typeface="Open Sans"/>
                <a:cs typeface="Open Sans"/>
                <a:sym typeface="Open Sans"/>
              </a:rPr>
              <a:t>Transfer</a:t>
            </a:r>
            <a:endParaRPr i="0" sz="2800" u="none" cap="none" strike="noStrike">
              <a:solidFill>
                <a:srgbClr val="222222"/>
              </a:solidFill>
              <a:latin typeface="Open Sans"/>
              <a:ea typeface="Open Sans"/>
              <a:cs typeface="Open Sans"/>
              <a:sym typeface="Open Sans"/>
            </a:endParaRPr>
          </a:p>
        </p:txBody>
      </p:sp>
      <p:graphicFrame>
        <p:nvGraphicFramePr>
          <p:cNvPr id="354" name="Google Shape;354;p52"/>
          <p:cNvGraphicFramePr/>
          <p:nvPr/>
        </p:nvGraphicFramePr>
        <p:xfrm>
          <a:off x="0" y="1028699"/>
          <a:ext cx="3000000" cy="3000000"/>
        </p:xfrm>
        <a:graphic>
          <a:graphicData uri="http://schemas.openxmlformats.org/drawingml/2006/table">
            <a:tbl>
              <a:tblPr bandRow="1" firstRow="1">
                <a:noFill/>
                <a:tableStyleId>{D6C48FBD-4B7C-47C3-B527-680512FCFCC1}</a:tableStyleId>
              </a:tblPr>
              <a:tblGrid>
                <a:gridCol w="9144000"/>
              </a:tblGrid>
              <a:tr h="293275">
                <a:tc>
                  <a:txBody>
                    <a:bodyPr/>
                    <a:lstStyle/>
                    <a:p>
                      <a:pPr indent="0" lvl="0" marL="0" marR="0" rtl="0" algn="ctr">
                        <a:spcBef>
                          <a:spcPts val="0"/>
                        </a:spcBef>
                        <a:spcAft>
                          <a:spcPts val="0"/>
                        </a:spcAft>
                        <a:buNone/>
                      </a:pPr>
                      <a:r>
                        <a:rPr lang="en" sz="1500">
                          <a:latin typeface="Open Sans"/>
                          <a:ea typeface="Open Sans"/>
                          <a:cs typeface="Open Sans"/>
                          <a:sym typeface="Open Sans"/>
                        </a:rPr>
                        <a:t>Transfer a</a:t>
                      </a:r>
                      <a:r>
                        <a:rPr lang="en" sz="1500">
                          <a:latin typeface="Open Sans"/>
                          <a:ea typeface="Open Sans"/>
                          <a:cs typeface="Open Sans"/>
                          <a:sym typeface="Open Sans"/>
                        </a:rPr>
                        <a:t> J-1 </a:t>
                      </a:r>
                      <a:r>
                        <a:rPr lang="en" sz="1500">
                          <a:latin typeface="Open Sans"/>
                          <a:ea typeface="Open Sans"/>
                          <a:cs typeface="Open Sans"/>
                          <a:sym typeface="Open Sans"/>
                        </a:rPr>
                        <a:t>P</a:t>
                      </a:r>
                      <a:r>
                        <a:rPr lang="en" sz="1500">
                          <a:latin typeface="Open Sans"/>
                          <a:ea typeface="Open Sans"/>
                          <a:cs typeface="Open Sans"/>
                          <a:sym typeface="Open Sans"/>
                        </a:rPr>
                        <a:t>rogram</a:t>
                      </a:r>
                      <a:endParaRPr sz="1500">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r>
              <a:tr h="3698075">
                <a:tc>
                  <a:txBody>
                    <a:bodyPr/>
                    <a:lstStyle/>
                    <a:p>
                      <a:pPr indent="0" lvl="0" marL="0" marR="0" rtl="0" algn="ctr">
                        <a:spcBef>
                          <a:spcPts val="0"/>
                        </a:spcBef>
                        <a:spcAft>
                          <a:spcPts val="0"/>
                        </a:spcAft>
                        <a:buClr>
                          <a:schemeClr val="dk1"/>
                        </a:buClr>
                        <a:buSzPts val="975"/>
                        <a:buFont typeface="Arial"/>
                        <a:buNone/>
                      </a:pPr>
                      <a:r>
                        <a:rPr b="1" lang="en" sz="1200">
                          <a:solidFill>
                            <a:srgbClr val="222222"/>
                          </a:solidFill>
                          <a:latin typeface="Open Sans"/>
                          <a:ea typeface="Open Sans"/>
                          <a:cs typeface="Open Sans"/>
                          <a:sym typeface="Open Sans"/>
                        </a:rPr>
                        <a:t>Have an opportunity at another university? </a:t>
                      </a:r>
                      <a:endParaRPr sz="1200">
                        <a:solidFill>
                          <a:srgbClr val="222222"/>
                        </a:solidFill>
                        <a:latin typeface="Open Sans"/>
                        <a:ea typeface="Open Sans"/>
                        <a:cs typeface="Open Sans"/>
                        <a:sym typeface="Open Sans"/>
                      </a:endParaRPr>
                    </a:p>
                    <a:p>
                      <a:pPr indent="0" lvl="0" marL="0" marR="0" rtl="0" algn="l">
                        <a:spcBef>
                          <a:spcPts val="0"/>
                        </a:spcBef>
                        <a:spcAft>
                          <a:spcPts val="0"/>
                        </a:spcAft>
                        <a:buClr>
                          <a:schemeClr val="dk1"/>
                        </a:buClr>
                        <a:buSzPts val="900"/>
                        <a:buFont typeface="Arial"/>
                        <a:buNone/>
                      </a:pPr>
                      <a:r>
                        <a:t/>
                      </a:r>
                      <a:endParaRPr sz="1200">
                        <a:solidFill>
                          <a:srgbClr val="222222"/>
                        </a:solidFill>
                        <a:latin typeface="Open Sans"/>
                        <a:ea typeface="Open Sans"/>
                        <a:cs typeface="Open Sans"/>
                        <a:sym typeface="Open Sans"/>
                      </a:endParaRPr>
                    </a:p>
                    <a:p>
                      <a:pPr indent="-156369" lvl="0" marL="128588" marR="0" rtl="0" algn="l">
                        <a:lnSpc>
                          <a:spcPct val="100000"/>
                        </a:lnSpc>
                        <a:spcBef>
                          <a:spcPts val="0"/>
                        </a:spcBef>
                        <a:spcAft>
                          <a:spcPts val="0"/>
                        </a:spcAft>
                        <a:buClr>
                          <a:srgbClr val="222222"/>
                        </a:buClr>
                        <a:buSzPts val="1300"/>
                        <a:buFont typeface="Open Sans"/>
                        <a:buChar char="•"/>
                      </a:pPr>
                      <a:r>
                        <a:rPr lang="en" sz="1300">
                          <a:solidFill>
                            <a:srgbClr val="222222"/>
                          </a:solidFill>
                          <a:latin typeface="Open Sans"/>
                          <a:ea typeface="Open Sans"/>
                          <a:cs typeface="Open Sans"/>
                          <a:sym typeface="Open Sans"/>
                        </a:rPr>
                        <a:t>Exchange visitors may continue their original program objective with another J-1</a:t>
                      </a:r>
                      <a:r>
                        <a:rPr lang="en" sz="1300">
                          <a:solidFill>
                            <a:srgbClr val="222222"/>
                          </a:solidFill>
                          <a:latin typeface="Open Sans"/>
                          <a:ea typeface="Open Sans"/>
                          <a:cs typeface="Open Sans"/>
                          <a:sym typeface="Open Sans"/>
                        </a:rPr>
                        <a:t> </a:t>
                      </a:r>
                      <a:r>
                        <a:rPr lang="en" sz="1300">
                          <a:solidFill>
                            <a:srgbClr val="222222"/>
                          </a:solidFill>
                          <a:latin typeface="Open Sans"/>
                          <a:ea typeface="Open Sans"/>
                          <a:cs typeface="Open Sans"/>
                          <a:sym typeface="Open Sans"/>
                        </a:rPr>
                        <a:t>sponsor in the US by transferring their SEVIS record to a new sponsor.</a:t>
                      </a:r>
                      <a:endParaRPr sz="1300">
                        <a:solidFill>
                          <a:srgbClr val="222222"/>
                        </a:solidFill>
                        <a:latin typeface="Open Sans"/>
                        <a:ea typeface="Open Sans"/>
                        <a:cs typeface="Open Sans"/>
                        <a:sym typeface="Open Sans"/>
                      </a:endParaRPr>
                    </a:p>
                    <a:p>
                      <a:pPr indent="-156369" lvl="0" marL="128588" marR="0" rtl="0" algn="l">
                        <a:lnSpc>
                          <a:spcPct val="100000"/>
                        </a:lnSpc>
                        <a:spcBef>
                          <a:spcPts val="0"/>
                        </a:spcBef>
                        <a:spcAft>
                          <a:spcPts val="0"/>
                        </a:spcAft>
                        <a:buClr>
                          <a:srgbClr val="222222"/>
                        </a:buClr>
                        <a:buSzPts val="1300"/>
                        <a:buFont typeface="Open Sans"/>
                        <a:buChar char="•"/>
                      </a:pPr>
                      <a:r>
                        <a:rPr lang="en" sz="1300">
                          <a:solidFill>
                            <a:srgbClr val="222222"/>
                          </a:solidFill>
                          <a:latin typeface="Open Sans"/>
                          <a:ea typeface="Open Sans"/>
                          <a:cs typeface="Open Sans"/>
                          <a:sym typeface="Open Sans"/>
                        </a:rPr>
                        <a:t>The J-1 sponsor must be approved by the Department of State to sponsor the same J-1</a:t>
                      </a:r>
                      <a:r>
                        <a:rPr lang="en" sz="1300">
                          <a:solidFill>
                            <a:srgbClr val="222222"/>
                          </a:solidFill>
                          <a:latin typeface="Open Sans"/>
                          <a:ea typeface="Open Sans"/>
                          <a:cs typeface="Open Sans"/>
                          <a:sym typeface="Open Sans"/>
                        </a:rPr>
                        <a:t> c</a:t>
                      </a:r>
                      <a:r>
                        <a:rPr lang="en" sz="1300">
                          <a:solidFill>
                            <a:srgbClr val="222222"/>
                          </a:solidFill>
                          <a:latin typeface="Open Sans"/>
                          <a:ea typeface="Open Sans"/>
                          <a:cs typeface="Open Sans"/>
                          <a:sym typeface="Open Sans"/>
                        </a:rPr>
                        <a:t>ategory.</a:t>
                      </a:r>
                      <a:endParaRPr sz="1300">
                        <a:solidFill>
                          <a:srgbClr val="222222"/>
                        </a:solidFill>
                        <a:latin typeface="Open Sans"/>
                        <a:ea typeface="Open Sans"/>
                        <a:cs typeface="Open Sans"/>
                        <a:sym typeface="Open Sans"/>
                      </a:endParaRPr>
                    </a:p>
                    <a:p>
                      <a:pPr indent="-156369" lvl="0" marL="128588" marR="0" rtl="0" algn="l">
                        <a:lnSpc>
                          <a:spcPct val="100000"/>
                        </a:lnSpc>
                        <a:spcBef>
                          <a:spcPts val="0"/>
                        </a:spcBef>
                        <a:spcAft>
                          <a:spcPts val="0"/>
                        </a:spcAft>
                        <a:buClr>
                          <a:srgbClr val="222222"/>
                        </a:buClr>
                        <a:buSzPts val="1300"/>
                        <a:buFont typeface="Open Sans"/>
                        <a:buChar char="•"/>
                      </a:pPr>
                      <a:r>
                        <a:rPr lang="en" sz="1300">
                          <a:solidFill>
                            <a:srgbClr val="222222"/>
                          </a:solidFill>
                          <a:latin typeface="Open Sans"/>
                          <a:ea typeface="Open Sans"/>
                          <a:cs typeface="Open Sans"/>
                          <a:sym typeface="Open Sans"/>
                        </a:rPr>
                        <a:t>The Program objective or activity may</a:t>
                      </a:r>
                      <a:r>
                        <a:rPr lang="en" sz="1300">
                          <a:solidFill>
                            <a:srgbClr val="222222"/>
                          </a:solidFill>
                          <a:latin typeface="Open Sans"/>
                          <a:ea typeface="Open Sans"/>
                          <a:cs typeface="Open Sans"/>
                          <a:sym typeface="Open Sans"/>
                        </a:rPr>
                        <a:t> not change.</a:t>
                      </a:r>
                      <a:endParaRPr sz="1300">
                        <a:solidFill>
                          <a:srgbClr val="222222"/>
                        </a:solidFill>
                        <a:latin typeface="Open Sans"/>
                        <a:ea typeface="Open Sans"/>
                        <a:cs typeface="Open Sans"/>
                        <a:sym typeface="Open Sans"/>
                      </a:endParaRPr>
                    </a:p>
                    <a:p>
                      <a:pPr indent="-156369" lvl="0" marL="128588" marR="0" rtl="0" algn="l">
                        <a:lnSpc>
                          <a:spcPct val="100000"/>
                        </a:lnSpc>
                        <a:spcBef>
                          <a:spcPts val="0"/>
                        </a:spcBef>
                        <a:spcAft>
                          <a:spcPts val="0"/>
                        </a:spcAft>
                        <a:buClr>
                          <a:srgbClr val="222222"/>
                        </a:buClr>
                        <a:buSzPts val="1300"/>
                        <a:buFont typeface="Open Sans"/>
                        <a:buChar char="•"/>
                      </a:pPr>
                      <a:r>
                        <a:rPr lang="en" sz="1300">
                          <a:solidFill>
                            <a:srgbClr val="222222"/>
                          </a:solidFill>
                          <a:latin typeface="Open Sans"/>
                          <a:ea typeface="Open Sans"/>
                          <a:cs typeface="Open Sans"/>
                          <a:sym typeface="Open Sans"/>
                        </a:rPr>
                        <a:t>Your NSCU department must agree with the transfer </a:t>
                      </a:r>
                      <a:r>
                        <a:rPr b="1" lang="en" sz="1300" u="sng">
                          <a:solidFill>
                            <a:srgbClr val="222222"/>
                          </a:solidFill>
                          <a:latin typeface="Open Sans"/>
                          <a:ea typeface="Open Sans"/>
                          <a:cs typeface="Open Sans"/>
                          <a:sym typeface="Open Sans"/>
                        </a:rPr>
                        <a:t>and</a:t>
                      </a:r>
                      <a:r>
                        <a:rPr lang="en" sz="1300">
                          <a:solidFill>
                            <a:srgbClr val="222222"/>
                          </a:solidFill>
                          <a:latin typeface="Open Sans"/>
                          <a:ea typeface="Open Sans"/>
                          <a:cs typeface="Open Sans"/>
                          <a:sym typeface="Open Sans"/>
                        </a:rPr>
                        <a:t> it must be requested prior to the DS-2019 end date.</a:t>
                      </a:r>
                      <a:endParaRPr sz="1300">
                        <a:solidFill>
                          <a:srgbClr val="222222"/>
                        </a:solidFill>
                        <a:latin typeface="Open Sans"/>
                        <a:ea typeface="Open Sans"/>
                        <a:cs typeface="Open Sans"/>
                        <a:sym typeface="Open Sans"/>
                      </a:endParaRPr>
                    </a:p>
                    <a:p>
                      <a:pPr indent="-156369" lvl="0" marL="128588" marR="0" rtl="0" algn="l">
                        <a:lnSpc>
                          <a:spcPct val="100000"/>
                        </a:lnSpc>
                        <a:spcBef>
                          <a:spcPts val="0"/>
                        </a:spcBef>
                        <a:spcAft>
                          <a:spcPts val="0"/>
                        </a:spcAft>
                        <a:buClr>
                          <a:srgbClr val="222222"/>
                        </a:buClr>
                        <a:buSzPts val="1300"/>
                        <a:buFont typeface="Open Sans"/>
                        <a:buChar char="•"/>
                      </a:pPr>
                      <a:r>
                        <a:rPr lang="en" sz="1300">
                          <a:solidFill>
                            <a:srgbClr val="222222"/>
                          </a:solidFill>
                          <a:latin typeface="Open Sans"/>
                          <a:ea typeface="Open Sans"/>
                          <a:cs typeface="Open Sans"/>
                          <a:sym typeface="Open Sans"/>
                        </a:rPr>
                        <a:t>Period of program will not exceed maximum Department of State established period.</a:t>
                      </a:r>
                      <a:endParaRPr sz="1300">
                        <a:solidFill>
                          <a:srgbClr val="222222"/>
                        </a:solidFill>
                        <a:latin typeface="Open Sans"/>
                        <a:ea typeface="Open Sans"/>
                        <a:cs typeface="Open Sans"/>
                        <a:sym typeface="Open Sans"/>
                      </a:endParaRPr>
                    </a:p>
                    <a:p>
                      <a:pPr indent="-156369" lvl="0" marL="128588" marR="0" rtl="0" algn="l">
                        <a:lnSpc>
                          <a:spcPct val="100000"/>
                        </a:lnSpc>
                        <a:spcBef>
                          <a:spcPts val="0"/>
                        </a:spcBef>
                        <a:spcAft>
                          <a:spcPts val="0"/>
                        </a:spcAft>
                        <a:buClr>
                          <a:srgbClr val="222222"/>
                        </a:buClr>
                        <a:buSzPts val="1300"/>
                        <a:buFont typeface="Open Sans"/>
                        <a:buChar char="•"/>
                      </a:pPr>
                      <a:r>
                        <a:rPr lang="en" sz="1300">
                          <a:solidFill>
                            <a:srgbClr val="222222"/>
                          </a:solidFill>
                          <a:latin typeface="Open Sans"/>
                          <a:ea typeface="Open Sans"/>
                          <a:cs typeface="Open Sans"/>
                          <a:sym typeface="Open Sans"/>
                        </a:rPr>
                        <a:t>Submit the transfer out form to OIS no later than 30 days before desired transfer date.</a:t>
                      </a:r>
                      <a:endParaRPr sz="1300">
                        <a:solidFill>
                          <a:srgbClr val="222222"/>
                        </a:solidFill>
                        <a:latin typeface="Open Sans"/>
                        <a:ea typeface="Open Sans"/>
                        <a:cs typeface="Open Sans"/>
                        <a:sym typeface="Open Sans"/>
                      </a:endParaRPr>
                    </a:p>
                    <a:p>
                      <a:pPr indent="-156369" lvl="0" marL="128588" marR="0" rtl="0" algn="l">
                        <a:lnSpc>
                          <a:spcPct val="100000"/>
                        </a:lnSpc>
                        <a:spcBef>
                          <a:spcPts val="0"/>
                        </a:spcBef>
                        <a:spcAft>
                          <a:spcPts val="0"/>
                        </a:spcAft>
                        <a:buClr>
                          <a:srgbClr val="222222"/>
                        </a:buClr>
                        <a:buSzPts val="1300"/>
                        <a:buFont typeface="Open Sans"/>
                        <a:buChar char="•"/>
                      </a:pPr>
                      <a:r>
                        <a:rPr lang="en" sz="1300">
                          <a:solidFill>
                            <a:srgbClr val="222222"/>
                          </a:solidFill>
                          <a:latin typeface="Open Sans"/>
                          <a:ea typeface="Open Sans"/>
                          <a:cs typeface="Open Sans"/>
                          <a:sym typeface="Open Sans"/>
                        </a:rPr>
                        <a:t>You</a:t>
                      </a:r>
                      <a:r>
                        <a:rPr lang="en" sz="1300">
                          <a:solidFill>
                            <a:srgbClr val="222222"/>
                          </a:solidFill>
                          <a:latin typeface="Open Sans"/>
                          <a:ea typeface="Open Sans"/>
                          <a:cs typeface="Open Sans"/>
                          <a:sym typeface="Open Sans"/>
                        </a:rPr>
                        <a:t> must </a:t>
                      </a:r>
                      <a:r>
                        <a:rPr lang="en" sz="1300">
                          <a:solidFill>
                            <a:srgbClr val="222222"/>
                          </a:solidFill>
                          <a:latin typeface="Open Sans"/>
                          <a:ea typeface="Open Sans"/>
                          <a:cs typeface="Open Sans"/>
                          <a:sym typeface="Open Sans"/>
                        </a:rPr>
                        <a:t>check in with your new sponsor immediately following the transfer date.</a:t>
                      </a:r>
                      <a:endParaRPr sz="1300">
                        <a:solidFill>
                          <a:srgbClr val="222222"/>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3"/>
          <p:cNvSpPr txBox="1"/>
          <p:nvPr>
            <p:ph type="title"/>
          </p:nvPr>
        </p:nvSpPr>
        <p:spPr>
          <a:xfrm>
            <a:off x="457200" y="400050"/>
            <a:ext cx="8229600" cy="514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600" u="none" cap="none" strike="noStrike">
                <a:solidFill>
                  <a:srgbClr val="222222"/>
                </a:solidFill>
                <a:latin typeface="Open Sans"/>
                <a:ea typeface="Open Sans"/>
                <a:cs typeface="Open Sans"/>
                <a:sym typeface="Open Sans"/>
              </a:rPr>
              <a:t>Your Dependent’s</a:t>
            </a:r>
            <a:r>
              <a:rPr lang="en">
                <a:solidFill>
                  <a:srgbClr val="222222"/>
                </a:solidFill>
                <a:latin typeface="Open Sans"/>
                <a:ea typeface="Open Sans"/>
                <a:cs typeface="Open Sans"/>
                <a:sym typeface="Open Sans"/>
              </a:rPr>
              <a:t> </a:t>
            </a:r>
            <a:r>
              <a:rPr i="0" lang="en" sz="3600" u="none" cap="none" strike="noStrike">
                <a:solidFill>
                  <a:srgbClr val="222222"/>
                </a:solidFill>
                <a:latin typeface="Open Sans"/>
                <a:ea typeface="Open Sans"/>
                <a:cs typeface="Open Sans"/>
                <a:sym typeface="Open Sans"/>
              </a:rPr>
              <a:t>Status</a:t>
            </a:r>
            <a:endParaRPr>
              <a:solidFill>
                <a:srgbClr val="222222"/>
              </a:solidFill>
              <a:latin typeface="Open Sans"/>
              <a:ea typeface="Open Sans"/>
              <a:cs typeface="Open Sans"/>
              <a:sym typeface="Open Sans"/>
            </a:endParaRPr>
          </a:p>
        </p:txBody>
      </p:sp>
      <p:sp>
        <p:nvSpPr>
          <p:cNvPr id="361" name="Google Shape;361;p53"/>
          <p:cNvSpPr txBox="1"/>
          <p:nvPr>
            <p:ph idx="1" type="body"/>
          </p:nvPr>
        </p:nvSpPr>
        <p:spPr>
          <a:xfrm>
            <a:off x="0" y="1026300"/>
            <a:ext cx="6465600" cy="4763400"/>
          </a:xfrm>
          <a:prstGeom prst="rect">
            <a:avLst/>
          </a:prstGeom>
          <a:noFill/>
          <a:ln>
            <a:noFill/>
          </a:ln>
        </p:spPr>
        <p:txBody>
          <a:bodyPr anchorCtr="0" anchor="t" bIns="45700" lIns="91425" spcFirstLastPara="1" rIns="91425" wrap="square" tIns="45700">
            <a:noAutofit/>
          </a:bodyPr>
          <a:lstStyle/>
          <a:p>
            <a:pPr indent="-344488" lvl="0" marL="342900" marR="0" rtl="0" algn="l">
              <a:lnSpc>
                <a:spcPct val="115000"/>
              </a:lnSpc>
              <a:spcBef>
                <a:spcPts val="0"/>
              </a:spcBef>
              <a:spcAft>
                <a:spcPts val="0"/>
              </a:spcAft>
              <a:buClr>
                <a:srgbClr val="222222"/>
              </a:buClr>
              <a:buSzPts val="1400"/>
              <a:buFont typeface="Arial"/>
              <a:buChar char="•"/>
            </a:pPr>
            <a:r>
              <a:rPr lang="en" sz="1400">
                <a:solidFill>
                  <a:srgbClr val="222222"/>
                </a:solidFill>
                <a:latin typeface="Open Sans"/>
                <a:ea typeface="Open Sans"/>
                <a:cs typeface="Open Sans"/>
                <a:sym typeface="Open Sans"/>
              </a:rPr>
              <a:t>J-2 dependents are subject to all restrictions the J-1 is subject to (i.e. bars, 2 year home residency requirement, etc.).</a:t>
            </a:r>
            <a:endParaRPr sz="1400">
              <a:solidFill>
                <a:srgbClr val="222222"/>
              </a:solidFill>
              <a:latin typeface="Open Sans"/>
              <a:ea typeface="Open Sans"/>
              <a:cs typeface="Open Sans"/>
              <a:sym typeface="Open Sans"/>
            </a:endParaRPr>
          </a:p>
          <a:p>
            <a:pPr indent="-344488" lvl="0" marL="342900" marR="0" rtl="0" algn="l">
              <a:lnSpc>
                <a:spcPct val="115000"/>
              </a:lnSpc>
              <a:spcBef>
                <a:spcPts val="0"/>
              </a:spcBef>
              <a:spcAft>
                <a:spcPts val="0"/>
              </a:spcAft>
              <a:buClr>
                <a:srgbClr val="222222"/>
              </a:buClr>
              <a:buSzPts val="1400"/>
              <a:buFont typeface="Arial"/>
              <a:buChar char="•"/>
            </a:pPr>
            <a:r>
              <a:rPr i="0" lang="en" sz="1400" u="none" cap="none" strike="noStrike">
                <a:solidFill>
                  <a:srgbClr val="222222"/>
                </a:solidFill>
                <a:latin typeface="Open Sans"/>
                <a:ea typeface="Open Sans"/>
                <a:cs typeface="Open Sans"/>
                <a:sym typeface="Open Sans"/>
              </a:rPr>
              <a:t>J-2 maintains status </a:t>
            </a:r>
            <a:r>
              <a:rPr b="1" i="0" lang="en" sz="1400" cap="none" strike="noStrike">
                <a:solidFill>
                  <a:srgbClr val="222222"/>
                </a:solidFill>
                <a:latin typeface="Open Sans"/>
                <a:ea typeface="Open Sans"/>
                <a:cs typeface="Open Sans"/>
                <a:sym typeface="Open Sans"/>
              </a:rPr>
              <a:t>only</a:t>
            </a:r>
            <a:r>
              <a:rPr i="0" lang="en" sz="1400" u="none" cap="none" strike="noStrike">
                <a:solidFill>
                  <a:srgbClr val="222222"/>
                </a:solidFill>
                <a:latin typeface="Open Sans"/>
                <a:ea typeface="Open Sans"/>
                <a:cs typeface="Open Sans"/>
                <a:sym typeface="Open Sans"/>
              </a:rPr>
              <a:t> if you maintain status as a J-1. </a:t>
            </a:r>
            <a:endParaRPr i="0" sz="1400" u="none" cap="none" strike="noStrike">
              <a:solidFill>
                <a:srgbClr val="222222"/>
              </a:solidFill>
              <a:latin typeface="Open Sans"/>
              <a:ea typeface="Open Sans"/>
              <a:cs typeface="Open Sans"/>
              <a:sym typeface="Open Sans"/>
            </a:endParaRPr>
          </a:p>
          <a:p>
            <a:pPr indent="-344488" lvl="0" marL="342900" marR="0" rtl="0" algn="l">
              <a:lnSpc>
                <a:spcPct val="115000"/>
              </a:lnSpc>
              <a:spcBef>
                <a:spcPts val="0"/>
              </a:spcBef>
              <a:spcAft>
                <a:spcPts val="0"/>
              </a:spcAft>
              <a:buClr>
                <a:srgbClr val="222222"/>
              </a:buClr>
              <a:buSzPts val="1400"/>
              <a:buFont typeface="Arial"/>
              <a:buChar char="•"/>
            </a:pPr>
            <a:r>
              <a:rPr i="0" lang="en" sz="1400" u="none" cap="none" strike="noStrike">
                <a:solidFill>
                  <a:srgbClr val="222222"/>
                </a:solidFill>
                <a:latin typeface="Open Sans"/>
                <a:ea typeface="Open Sans"/>
                <a:cs typeface="Open Sans"/>
                <a:sym typeface="Open Sans"/>
              </a:rPr>
              <a:t>Changes made to your J-1 program will apply to the J-2.</a:t>
            </a:r>
            <a:endParaRPr i="0" sz="1400" u="none" cap="none" strike="noStrike">
              <a:solidFill>
                <a:srgbClr val="222222"/>
              </a:solidFill>
              <a:latin typeface="Open Sans"/>
              <a:ea typeface="Open Sans"/>
              <a:cs typeface="Open Sans"/>
              <a:sym typeface="Open Sans"/>
            </a:endParaRPr>
          </a:p>
          <a:p>
            <a:pPr indent="-344488" lvl="0" marL="342900" marR="0" rtl="0" algn="l">
              <a:lnSpc>
                <a:spcPct val="115000"/>
              </a:lnSpc>
              <a:spcBef>
                <a:spcPts val="275"/>
              </a:spcBef>
              <a:spcAft>
                <a:spcPts val="0"/>
              </a:spcAft>
              <a:buClr>
                <a:srgbClr val="222222"/>
              </a:buClr>
              <a:buSzPts val="1400"/>
              <a:buFont typeface="Arial"/>
              <a:buChar char="•"/>
            </a:pPr>
            <a:r>
              <a:rPr i="0" lang="en" sz="1400" u="none" cap="none" strike="noStrike">
                <a:solidFill>
                  <a:srgbClr val="222222"/>
                </a:solidFill>
                <a:latin typeface="Open Sans"/>
                <a:ea typeface="Open Sans"/>
                <a:cs typeface="Open Sans"/>
                <a:sym typeface="Open Sans"/>
              </a:rPr>
              <a:t>J-2 dependents </a:t>
            </a:r>
            <a:r>
              <a:rPr b="1" i="0" lang="en" sz="1400" cap="none" strike="noStrike">
                <a:solidFill>
                  <a:srgbClr val="222222"/>
                </a:solidFill>
                <a:latin typeface="Open Sans"/>
                <a:ea typeface="Open Sans"/>
                <a:cs typeface="Open Sans"/>
                <a:sym typeface="Open Sans"/>
              </a:rPr>
              <a:t>must</a:t>
            </a:r>
            <a:r>
              <a:rPr i="0" lang="en" sz="1400" u="none" cap="none" strike="noStrike">
                <a:solidFill>
                  <a:srgbClr val="222222"/>
                </a:solidFill>
                <a:latin typeface="Open Sans"/>
                <a:ea typeface="Open Sans"/>
                <a:cs typeface="Open Sans"/>
                <a:sym typeface="Open Sans"/>
              </a:rPr>
              <a:t> maintain at least the minimum health insurance standards required by law for the entire length of their DS-2019 (regardless of where they are physically located)</a:t>
            </a:r>
            <a:endParaRPr i="0" sz="1400" u="none" cap="none" strike="noStrike">
              <a:solidFill>
                <a:srgbClr val="222222"/>
              </a:solidFill>
              <a:latin typeface="Open Sans"/>
              <a:ea typeface="Open Sans"/>
              <a:cs typeface="Open Sans"/>
              <a:sym typeface="Open Sans"/>
            </a:endParaRPr>
          </a:p>
          <a:p>
            <a:pPr indent="-348488" lvl="0" marL="342900" marR="0" rtl="0" algn="l">
              <a:lnSpc>
                <a:spcPct val="115000"/>
              </a:lnSpc>
              <a:spcBef>
                <a:spcPts val="262"/>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A J-2 cannot work unless they have applied for, and received, an Employment Authorization Document (EAD) from USCIS. USCIS processing time is about 90 days.</a:t>
            </a:r>
            <a:endParaRPr b="1" sz="1400">
              <a:solidFill>
                <a:srgbClr val="222222"/>
              </a:solidFill>
              <a:latin typeface="Open Sans"/>
              <a:ea typeface="Open Sans"/>
              <a:cs typeface="Open Sans"/>
              <a:sym typeface="Open Sans"/>
            </a:endParaRPr>
          </a:p>
          <a:p>
            <a:pPr indent="-348488" lvl="0" marL="342900" marR="0" rtl="0" algn="l">
              <a:lnSpc>
                <a:spcPct val="115000"/>
              </a:lnSpc>
              <a:spcBef>
                <a:spcPts val="262"/>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The age limit for a child to remain a J-2 dependent is 21-years-old </a:t>
            </a:r>
            <a:r>
              <a:rPr lang="en" sz="1400">
                <a:solidFill>
                  <a:srgbClr val="222222"/>
                </a:solidFill>
                <a:latin typeface="Open Sans"/>
                <a:ea typeface="Open Sans"/>
                <a:cs typeface="Open Sans"/>
                <a:sym typeface="Open Sans"/>
              </a:rPr>
              <a:t>and</a:t>
            </a:r>
            <a:r>
              <a:rPr i="0" lang="en" sz="1400" u="none" cap="none" strike="noStrike">
                <a:solidFill>
                  <a:srgbClr val="222222"/>
                </a:solidFill>
                <a:latin typeface="Open Sans"/>
                <a:ea typeface="Open Sans"/>
                <a:cs typeface="Open Sans"/>
                <a:sym typeface="Open Sans"/>
              </a:rPr>
              <a:t> they must be unmarried.</a:t>
            </a:r>
            <a:endParaRPr sz="1300">
              <a:solidFill>
                <a:srgbClr val="222222"/>
              </a:solidFill>
              <a:latin typeface="Open Sans"/>
              <a:ea typeface="Open Sans"/>
              <a:cs typeface="Open Sans"/>
              <a:sym typeface="Open Sans"/>
            </a:endParaRPr>
          </a:p>
          <a:p>
            <a:pPr indent="0" lvl="0" marL="0" marR="0" rtl="0" algn="l">
              <a:lnSpc>
                <a:spcPct val="100000"/>
              </a:lnSpc>
              <a:spcBef>
                <a:spcPts val="262"/>
              </a:spcBef>
              <a:spcAft>
                <a:spcPts val="0"/>
              </a:spcAft>
              <a:buNone/>
            </a:pPr>
            <a:r>
              <a:t/>
            </a:r>
            <a:endParaRPr sz="1100">
              <a:solidFill>
                <a:srgbClr val="222222"/>
              </a:solidFill>
              <a:latin typeface="Open Sans"/>
              <a:ea typeface="Open Sans"/>
              <a:cs typeface="Open Sans"/>
              <a:sym typeface="Open Sans"/>
            </a:endParaRPr>
          </a:p>
          <a:p>
            <a:pPr indent="0" lvl="0" marL="0" marR="0" rtl="0" algn="l">
              <a:lnSpc>
                <a:spcPct val="80000"/>
              </a:lnSpc>
              <a:spcBef>
                <a:spcPts val="300"/>
              </a:spcBef>
              <a:spcAft>
                <a:spcPts val="0"/>
              </a:spcAft>
              <a:buClr>
                <a:schemeClr val="dk1"/>
              </a:buClr>
              <a:buSzPts val="1500"/>
              <a:buFont typeface="Arial"/>
              <a:buNone/>
            </a:pPr>
            <a:r>
              <a:rPr b="1" i="0" lang="en" sz="1400" u="none" cap="none" strike="noStrike">
                <a:solidFill>
                  <a:srgbClr val="222222"/>
                </a:solidFill>
                <a:latin typeface="Open Sans"/>
                <a:ea typeface="Open Sans"/>
                <a:cs typeface="Open Sans"/>
                <a:sym typeface="Open Sans"/>
              </a:rPr>
              <a:t>All J-2 dependents must complete a check-in with OIS</a:t>
            </a:r>
            <a:r>
              <a:rPr b="1" lang="en" sz="1400">
                <a:solidFill>
                  <a:srgbClr val="222222"/>
                </a:solidFill>
                <a:latin typeface="Open Sans"/>
                <a:ea typeface="Open Sans"/>
                <a:cs typeface="Open Sans"/>
                <a:sym typeface="Open Sans"/>
              </a:rPr>
              <a:t>. </a:t>
            </a:r>
            <a:r>
              <a:rPr b="1" i="0" lang="en" sz="1400" u="none" cap="none" strike="noStrike">
                <a:solidFill>
                  <a:srgbClr val="222222"/>
                </a:solidFill>
                <a:latin typeface="Open Sans"/>
                <a:ea typeface="Open Sans"/>
                <a:cs typeface="Open Sans"/>
                <a:sym typeface="Open Sans"/>
              </a:rPr>
              <a:t>To schedule a J-2 check-in, please </a:t>
            </a:r>
            <a:r>
              <a:rPr b="1" lang="en" sz="1400">
                <a:solidFill>
                  <a:srgbClr val="222222"/>
                </a:solidFill>
                <a:latin typeface="Open Sans"/>
                <a:ea typeface="Open Sans"/>
                <a:cs typeface="Open Sans"/>
                <a:sym typeface="Open Sans"/>
              </a:rPr>
              <a:t>visit the section of our website </a:t>
            </a:r>
            <a:r>
              <a:rPr b="1" lang="en" sz="1400" u="sng">
                <a:solidFill>
                  <a:schemeClr val="hlink"/>
                </a:solidFill>
                <a:latin typeface="Open Sans"/>
                <a:ea typeface="Open Sans"/>
                <a:cs typeface="Open Sans"/>
                <a:sym typeface="Open Sans"/>
                <a:hlinkClick r:id="rId3"/>
              </a:rPr>
              <a:t>on dependents and families</a:t>
            </a:r>
            <a:r>
              <a:rPr b="1" lang="en" sz="1400">
                <a:solidFill>
                  <a:srgbClr val="222222"/>
                </a:solidFill>
                <a:latin typeface="Open Sans"/>
                <a:ea typeface="Open Sans"/>
                <a:cs typeface="Open Sans"/>
                <a:sym typeface="Open Sans"/>
              </a:rPr>
              <a:t> </a:t>
            </a:r>
            <a:r>
              <a:rPr b="1" lang="en" sz="1400">
                <a:solidFill>
                  <a:srgbClr val="222222"/>
                </a:solidFill>
                <a:latin typeface="Open Sans"/>
                <a:ea typeface="Open Sans"/>
                <a:cs typeface="Open Sans"/>
                <a:sym typeface="Open Sans"/>
              </a:rPr>
              <a:t>(opens in new tab)</a:t>
            </a:r>
            <a:r>
              <a:rPr b="1" i="0" lang="en" sz="1400" u="none" cap="none" strike="noStrike">
                <a:solidFill>
                  <a:srgbClr val="222222"/>
                </a:solidFill>
                <a:latin typeface="Open Sans"/>
                <a:ea typeface="Open Sans"/>
                <a:cs typeface="Open Sans"/>
                <a:sym typeface="Open Sans"/>
              </a:rPr>
              <a:t>.</a:t>
            </a:r>
            <a:endParaRPr b="1" i="0" sz="1400" u="none" cap="none" strike="noStrike">
              <a:solidFill>
                <a:srgbClr val="222222"/>
              </a:solidFill>
              <a:latin typeface="Open Sans"/>
              <a:ea typeface="Open Sans"/>
              <a:cs typeface="Open Sans"/>
              <a:sym typeface="Open Sans"/>
            </a:endParaRPr>
          </a:p>
        </p:txBody>
      </p:sp>
      <p:pic>
        <p:nvPicPr>
          <p:cNvPr descr="A young NC State fan (a child) has on his NCSU football helmet and gear." id="362" name="Google Shape;362;p53" title="ATH.MeetThePack.2642.JPG"/>
          <p:cNvPicPr preferRelativeResize="0"/>
          <p:nvPr/>
        </p:nvPicPr>
        <p:blipFill>
          <a:blip r:embed="rId4">
            <a:alphaModFix/>
          </a:blip>
          <a:stretch>
            <a:fillRect/>
          </a:stretch>
        </p:blipFill>
        <p:spPr>
          <a:xfrm>
            <a:off x="6541500" y="1951134"/>
            <a:ext cx="2366082" cy="1577388"/>
          </a:xfrm>
          <a:prstGeom prst="rect">
            <a:avLst/>
          </a:prstGeom>
          <a:noFill/>
          <a:ln cap="flat" cmpd="sng" w="38100">
            <a:solidFill>
              <a:schemeClr val="dk1"/>
            </a:solidFill>
            <a:prstDash val="dot"/>
            <a:round/>
            <a:headEnd len="sm" w="sm" type="none"/>
            <a:tailEnd len="sm" w="sm" type="none"/>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4"/>
          <p:cNvSpPr txBox="1"/>
          <p:nvPr>
            <p:ph type="title"/>
          </p:nvPr>
        </p:nvSpPr>
        <p:spPr>
          <a:xfrm>
            <a:off x="490250" y="526350"/>
            <a:ext cx="8195700" cy="4090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4400">
                <a:latin typeface="Open Sans"/>
                <a:ea typeface="Open Sans"/>
                <a:cs typeface="Open Sans"/>
                <a:sym typeface="Open Sans"/>
              </a:rPr>
              <a:t>Administrative Tasks for </a:t>
            </a:r>
            <a:br>
              <a:rPr lang="en" sz="4400">
                <a:latin typeface="Open Sans"/>
                <a:ea typeface="Open Sans"/>
                <a:cs typeface="Open Sans"/>
                <a:sym typeface="Open Sans"/>
              </a:rPr>
            </a:br>
            <a:r>
              <a:rPr lang="en" sz="4400">
                <a:latin typeface="Open Sans"/>
                <a:ea typeface="Open Sans"/>
                <a:cs typeface="Open Sans"/>
                <a:sym typeface="Open Sans"/>
              </a:rPr>
              <a:t>Daily Life</a:t>
            </a:r>
            <a:endParaRPr i="0" sz="4400" u="none" cap="none" strike="noStrike">
              <a:solidFill>
                <a:schemeClr val="lt1"/>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9"/>
          <p:cNvSpPr txBox="1"/>
          <p:nvPr>
            <p:ph type="title"/>
          </p:nvPr>
        </p:nvSpPr>
        <p:spPr>
          <a:xfrm>
            <a:off x="266700" y="400050"/>
            <a:ext cx="8610600" cy="571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600" u="none" cap="none" strike="noStrike">
                <a:solidFill>
                  <a:srgbClr val="222222"/>
                </a:solidFill>
                <a:latin typeface="Open Sans"/>
                <a:ea typeface="Open Sans"/>
                <a:cs typeface="Open Sans"/>
                <a:sym typeface="Open Sans"/>
              </a:rPr>
              <a:t>The OIS Team</a:t>
            </a:r>
            <a:endParaRPr i="0" sz="3600" u="none" cap="none" strike="noStrike">
              <a:solidFill>
                <a:srgbClr val="222222"/>
              </a:solidFill>
              <a:latin typeface="Open Sans"/>
              <a:ea typeface="Open Sans"/>
              <a:cs typeface="Open Sans"/>
              <a:sym typeface="Open Sans"/>
            </a:endParaRPr>
          </a:p>
        </p:txBody>
      </p:sp>
      <p:sp>
        <p:nvSpPr>
          <p:cNvPr id="110" name="Google Shape;110;p19"/>
          <p:cNvSpPr txBox="1"/>
          <p:nvPr>
            <p:ph idx="1" type="body"/>
          </p:nvPr>
        </p:nvSpPr>
        <p:spPr>
          <a:xfrm>
            <a:off x="659750" y="971551"/>
            <a:ext cx="7924500" cy="3912900"/>
          </a:xfrm>
          <a:prstGeom prst="rect">
            <a:avLst/>
          </a:prstGeom>
          <a:noFill/>
          <a:ln>
            <a:noFill/>
          </a:ln>
        </p:spPr>
        <p:txBody>
          <a:bodyPr anchorCtr="0" anchor="t" bIns="45700" lIns="91425" spcFirstLastPara="1" rIns="91425" wrap="square" tIns="45700">
            <a:noAutofit/>
          </a:bodyPr>
          <a:lstStyle/>
          <a:p>
            <a:pPr indent="-317500" lvl="0" marL="342900" marR="0" rtl="0" algn="l">
              <a:spcBef>
                <a:spcPts val="0"/>
              </a:spcBef>
              <a:spcAft>
                <a:spcPts val="0"/>
              </a:spcAft>
              <a:buClr>
                <a:srgbClr val="222222"/>
              </a:buClr>
              <a:buSzPts val="1400"/>
              <a:buFont typeface="Open Sans"/>
              <a:buChar char="•"/>
            </a:pPr>
            <a:r>
              <a:rPr b="1" i="0" lang="en" sz="1400" u="none" cap="none" strike="noStrike">
                <a:solidFill>
                  <a:srgbClr val="222222"/>
                </a:solidFill>
                <a:latin typeface="Open Sans"/>
                <a:ea typeface="Open Sans"/>
                <a:cs typeface="Open Sans"/>
                <a:sym typeface="Open Sans"/>
              </a:rPr>
              <a:t>Elizabeth James – Director</a:t>
            </a:r>
            <a:endParaRPr b="1" i="0" sz="1400" u="none" cap="none" strike="noStrike">
              <a:solidFill>
                <a:srgbClr val="222222"/>
              </a:solidFill>
              <a:latin typeface="Open Sans"/>
              <a:ea typeface="Open Sans"/>
              <a:cs typeface="Open Sans"/>
              <a:sym typeface="Open Sans"/>
            </a:endParaRPr>
          </a:p>
          <a:p>
            <a:pPr indent="-317500" lvl="0" marL="342900" marR="0" rtl="0" algn="l">
              <a:spcBef>
                <a:spcPts val="360"/>
              </a:spcBef>
              <a:spcAft>
                <a:spcPts val="0"/>
              </a:spcAft>
              <a:buClr>
                <a:srgbClr val="222222"/>
              </a:buClr>
              <a:buSzPts val="1400"/>
              <a:buFont typeface="Open Sans"/>
              <a:buChar char="•"/>
            </a:pPr>
            <a:r>
              <a:rPr b="1" i="0" lang="en" sz="1400" u="none" cap="none" strike="noStrike">
                <a:solidFill>
                  <a:srgbClr val="222222"/>
                </a:solidFill>
                <a:latin typeface="Open Sans"/>
                <a:ea typeface="Open Sans"/>
                <a:cs typeface="Open Sans"/>
                <a:sym typeface="Open Sans"/>
              </a:rPr>
              <a:t>Lauren Ball – Ass</a:t>
            </a:r>
            <a:r>
              <a:rPr b="1" lang="en" sz="1400">
                <a:solidFill>
                  <a:srgbClr val="222222"/>
                </a:solidFill>
                <a:latin typeface="Open Sans"/>
                <a:ea typeface="Open Sans"/>
                <a:cs typeface="Open Sans"/>
                <a:sym typeface="Open Sans"/>
              </a:rPr>
              <a:t>ociate Director</a:t>
            </a:r>
            <a:r>
              <a:rPr b="1" i="0" lang="en" sz="1400" u="none" cap="none" strike="noStrike">
                <a:solidFill>
                  <a:srgbClr val="222222"/>
                </a:solidFill>
                <a:latin typeface="Open Sans"/>
                <a:ea typeface="Open Sans"/>
                <a:cs typeface="Open Sans"/>
                <a:sym typeface="Open Sans"/>
              </a:rPr>
              <a:t>, Programs</a:t>
            </a:r>
            <a:endParaRPr b="1" sz="1400">
              <a:solidFill>
                <a:srgbClr val="222222"/>
              </a:solidFill>
              <a:latin typeface="Open Sans"/>
              <a:ea typeface="Open Sans"/>
              <a:cs typeface="Open Sans"/>
              <a:sym typeface="Open Sans"/>
            </a:endParaRPr>
          </a:p>
          <a:p>
            <a:pPr indent="-317500" lvl="0" marL="342900" marR="0" rtl="0" algn="l">
              <a:spcBef>
                <a:spcPts val="360"/>
              </a:spcBef>
              <a:spcAft>
                <a:spcPts val="0"/>
              </a:spcAft>
              <a:buClr>
                <a:srgbClr val="222222"/>
              </a:buClr>
              <a:buSzPts val="1400"/>
              <a:buFont typeface="Open Sans"/>
              <a:buChar char="•"/>
            </a:pPr>
            <a:r>
              <a:rPr b="1" i="0" lang="en" sz="1400" u="none" cap="none" strike="noStrike">
                <a:solidFill>
                  <a:srgbClr val="222222"/>
                </a:solidFill>
                <a:latin typeface="Open Sans"/>
                <a:ea typeface="Open Sans"/>
                <a:cs typeface="Open Sans"/>
                <a:sym typeface="Open Sans"/>
              </a:rPr>
              <a:t>Mike Shurer – Ass</a:t>
            </a:r>
            <a:r>
              <a:rPr b="1" lang="en" sz="1400">
                <a:solidFill>
                  <a:srgbClr val="222222"/>
                </a:solidFill>
                <a:latin typeface="Open Sans"/>
                <a:ea typeface="Open Sans"/>
                <a:cs typeface="Open Sans"/>
                <a:sym typeface="Open Sans"/>
              </a:rPr>
              <a:t>ociate</a:t>
            </a:r>
            <a:r>
              <a:rPr b="1" i="0" lang="en" sz="1400" u="none" cap="none" strike="noStrike">
                <a:solidFill>
                  <a:srgbClr val="222222"/>
                </a:solidFill>
                <a:latin typeface="Open Sans"/>
                <a:ea typeface="Open Sans"/>
                <a:cs typeface="Open Sans"/>
                <a:sym typeface="Open Sans"/>
              </a:rPr>
              <a:t> Director, SEVIS Compliance</a:t>
            </a:r>
            <a:endParaRPr b="1" i="0" sz="1400" u="none" cap="none" strike="noStrike">
              <a:solidFill>
                <a:srgbClr val="222222"/>
              </a:solidFill>
              <a:latin typeface="Open Sans"/>
              <a:ea typeface="Open Sans"/>
              <a:cs typeface="Open Sans"/>
              <a:sym typeface="Open Sans"/>
            </a:endParaRPr>
          </a:p>
          <a:p>
            <a:pPr indent="-317500" lvl="0" marL="34290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Hillary Patton – Associate Director, Advising</a:t>
            </a:r>
            <a:endParaRPr b="1" sz="1400">
              <a:solidFill>
                <a:srgbClr val="222222"/>
              </a:solidFill>
              <a:latin typeface="Open Sans"/>
              <a:ea typeface="Open Sans"/>
              <a:cs typeface="Open Sans"/>
              <a:sym typeface="Open Sans"/>
            </a:endParaRPr>
          </a:p>
          <a:p>
            <a:pPr indent="-317500" lvl="0" marL="342900" marR="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Courtenay Klauber – Senior Int’l Student &amp; Scholar Advisor </a:t>
            </a:r>
            <a:endParaRPr b="1" sz="1400">
              <a:solidFill>
                <a:srgbClr val="222222"/>
              </a:solidFill>
              <a:latin typeface="Open Sans"/>
              <a:ea typeface="Open Sans"/>
              <a:cs typeface="Open Sans"/>
              <a:sym typeface="Open Sans"/>
            </a:endParaRPr>
          </a:p>
          <a:p>
            <a:pPr indent="-317500" lvl="0" marL="34290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Thor Duryea – Senior Int’l Student &amp; Scholar Advisor </a:t>
            </a:r>
            <a:endParaRPr b="1" sz="1400">
              <a:solidFill>
                <a:srgbClr val="222222"/>
              </a:solidFill>
              <a:latin typeface="Open Sans"/>
              <a:ea typeface="Open Sans"/>
              <a:cs typeface="Open Sans"/>
              <a:sym typeface="Open Sans"/>
            </a:endParaRPr>
          </a:p>
          <a:p>
            <a:pPr indent="-317500" lvl="0" marL="342900" marR="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Ray Espinol – Senior Int’l Student &amp; Scholar Advisor </a:t>
            </a:r>
            <a:endParaRPr b="1" sz="1400">
              <a:solidFill>
                <a:srgbClr val="222222"/>
              </a:solidFill>
              <a:latin typeface="Open Sans"/>
              <a:ea typeface="Open Sans"/>
              <a:cs typeface="Open Sans"/>
              <a:sym typeface="Open Sans"/>
            </a:endParaRPr>
          </a:p>
          <a:p>
            <a:pPr indent="-317500" lvl="0" marL="34290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Elizabeth Bender – Int’l Student &amp; Scholar Advisor </a:t>
            </a:r>
            <a:endParaRPr b="1" sz="1400">
              <a:solidFill>
                <a:srgbClr val="222222"/>
              </a:solidFill>
              <a:latin typeface="Open Sans"/>
              <a:ea typeface="Open Sans"/>
              <a:cs typeface="Open Sans"/>
              <a:sym typeface="Open Sans"/>
            </a:endParaRPr>
          </a:p>
          <a:p>
            <a:pPr indent="-317500" lvl="0" marL="34290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Jennifer Glass- Int’l Student &amp; Scholar Advisor </a:t>
            </a:r>
            <a:endParaRPr b="1" sz="1400">
              <a:solidFill>
                <a:srgbClr val="222222"/>
              </a:solidFill>
              <a:latin typeface="Open Sans"/>
              <a:ea typeface="Open Sans"/>
              <a:cs typeface="Open Sans"/>
              <a:sym typeface="Open Sans"/>
            </a:endParaRPr>
          </a:p>
          <a:p>
            <a:pPr indent="-317500" lvl="0" marL="34290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Mindy Dunkin - Int’l Student &amp; Scholar Advisor</a:t>
            </a:r>
            <a:endParaRPr b="1" sz="1400">
              <a:solidFill>
                <a:srgbClr val="222222"/>
              </a:solidFill>
              <a:latin typeface="Open Sans"/>
              <a:ea typeface="Open Sans"/>
              <a:cs typeface="Open Sans"/>
              <a:sym typeface="Open Sans"/>
            </a:endParaRPr>
          </a:p>
          <a:p>
            <a:pPr indent="-317500" lvl="0" marL="34290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Kathryn Behling - Data &amp; Compliance Analyst</a:t>
            </a:r>
            <a:endParaRPr b="1" sz="1400">
              <a:solidFill>
                <a:srgbClr val="222222"/>
              </a:solidFill>
              <a:latin typeface="Open Sans"/>
              <a:ea typeface="Open Sans"/>
              <a:cs typeface="Open Sans"/>
              <a:sym typeface="Open Sans"/>
            </a:endParaRPr>
          </a:p>
          <a:p>
            <a:pPr indent="-317500" lvl="0" marL="342900" marR="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Maggie Harney- Programs Coordinator </a:t>
            </a:r>
            <a:endParaRPr b="1" sz="1400">
              <a:solidFill>
                <a:srgbClr val="222222"/>
              </a:solidFill>
              <a:latin typeface="Open Sans"/>
              <a:ea typeface="Open Sans"/>
              <a:cs typeface="Open Sans"/>
              <a:sym typeface="Open Sans"/>
            </a:endParaRPr>
          </a:p>
          <a:p>
            <a:pPr indent="-317500" lvl="0" marL="342900" marR="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Kait Diova - Intake Specialist</a:t>
            </a:r>
            <a:endParaRPr b="1" sz="1400">
              <a:solidFill>
                <a:srgbClr val="222222"/>
              </a:solidFill>
              <a:latin typeface="Open Sans"/>
              <a:ea typeface="Open Sans"/>
              <a:cs typeface="Open Sans"/>
              <a:sym typeface="Open Sans"/>
            </a:endParaRPr>
          </a:p>
          <a:p>
            <a:pPr indent="-317500" lvl="0" marL="342900" marR="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Tony Shurer- Academic Coordinator for International Student Support</a:t>
            </a:r>
            <a:endParaRPr b="1" sz="1400">
              <a:solidFill>
                <a:srgbClr val="222222"/>
              </a:solidFill>
              <a:latin typeface="Open Sans"/>
              <a:ea typeface="Open Sans"/>
              <a:cs typeface="Open Sans"/>
              <a:sym typeface="Open Sans"/>
            </a:endParaRPr>
          </a:p>
          <a:p>
            <a:pPr indent="-317500" lvl="0" marL="342900" marR="0" rtl="0" algn="l">
              <a:spcBef>
                <a:spcPts val="360"/>
              </a:spcBef>
              <a:spcAft>
                <a:spcPts val="0"/>
              </a:spcAft>
              <a:buClr>
                <a:srgbClr val="222222"/>
              </a:buClr>
              <a:buSzPts val="1400"/>
              <a:buFont typeface="Open Sans"/>
              <a:buChar char="•"/>
            </a:pPr>
            <a:r>
              <a:rPr b="1" lang="en" sz="1400">
                <a:solidFill>
                  <a:srgbClr val="222222"/>
                </a:solidFill>
                <a:latin typeface="Open Sans"/>
                <a:ea typeface="Open Sans"/>
                <a:cs typeface="Open Sans"/>
                <a:sym typeface="Open Sans"/>
              </a:rPr>
              <a:t>Le To - Sponsored Student Program Manager</a:t>
            </a:r>
            <a:endParaRPr sz="1400">
              <a:latin typeface="Open Sans"/>
              <a:ea typeface="Open Sans"/>
              <a:cs typeface="Open Sans"/>
              <a:sym typeface="Open Sans"/>
            </a:endParaRPr>
          </a:p>
          <a:p>
            <a:pPr indent="0" lvl="1" marL="365760" marR="0" rtl="0" algn="l">
              <a:spcBef>
                <a:spcPts val="560"/>
              </a:spcBef>
              <a:spcAft>
                <a:spcPts val="0"/>
              </a:spcAft>
              <a:buClr>
                <a:schemeClr val="dk1"/>
              </a:buClr>
              <a:buSzPts val="2800"/>
              <a:buFont typeface="Arial"/>
              <a:buNone/>
            </a:pPr>
            <a:r>
              <a:t/>
            </a:r>
            <a:endParaRPr i="0" sz="1400" u="none" cap="none" strike="noStrike">
              <a:solidFill>
                <a:schemeClr val="dk1"/>
              </a:solidFill>
              <a:latin typeface="Open Sans"/>
              <a:ea typeface="Open Sans"/>
              <a:cs typeface="Open Sans"/>
              <a:sym typeface="Open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55"/>
          <p:cNvSpPr txBox="1"/>
          <p:nvPr>
            <p:ph type="title"/>
          </p:nvPr>
        </p:nvSpPr>
        <p:spPr>
          <a:xfrm>
            <a:off x="457200" y="675085"/>
            <a:ext cx="8229600" cy="801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u="none" cap="none" strike="noStrike">
                <a:solidFill>
                  <a:srgbClr val="222222"/>
                </a:solidFill>
                <a:latin typeface="Open Sans"/>
                <a:ea typeface="Open Sans"/>
                <a:cs typeface="Open Sans"/>
                <a:sym typeface="Open Sans"/>
              </a:rPr>
              <a:t>Social Security Numbers</a:t>
            </a:r>
            <a:br>
              <a:rPr i="0" lang="en" sz="3200" u="none" cap="none" strike="noStrike">
                <a:solidFill>
                  <a:srgbClr val="222222"/>
                </a:solidFill>
                <a:latin typeface="Open Sans"/>
                <a:ea typeface="Open Sans"/>
                <a:cs typeface="Open Sans"/>
                <a:sym typeface="Open Sans"/>
              </a:rPr>
            </a:br>
            <a:endParaRPr i="0" sz="3200" u="none" cap="none" strike="noStrike">
              <a:solidFill>
                <a:srgbClr val="222222"/>
              </a:solidFill>
              <a:latin typeface="Open Sans"/>
              <a:ea typeface="Open Sans"/>
              <a:cs typeface="Open Sans"/>
              <a:sym typeface="Open Sans"/>
            </a:endParaRPr>
          </a:p>
        </p:txBody>
      </p:sp>
      <p:sp>
        <p:nvSpPr>
          <p:cNvPr id="373" name="Google Shape;373;p55"/>
          <p:cNvSpPr txBox="1"/>
          <p:nvPr>
            <p:ph idx="1" type="body"/>
          </p:nvPr>
        </p:nvSpPr>
        <p:spPr>
          <a:xfrm>
            <a:off x="381000" y="1257300"/>
            <a:ext cx="8519400" cy="3640200"/>
          </a:xfrm>
          <a:prstGeom prst="rect">
            <a:avLst/>
          </a:prstGeom>
          <a:noFill/>
          <a:ln>
            <a:noFill/>
          </a:ln>
        </p:spPr>
        <p:txBody>
          <a:bodyPr anchorCtr="0" anchor="t" bIns="45700" lIns="91425" spcFirstLastPara="1" rIns="91425" wrap="square" tIns="45700">
            <a:noAutofit/>
          </a:bodyPr>
          <a:lstStyle/>
          <a:p>
            <a:pPr indent="-330200" lvl="0" marL="342900" marR="0" rtl="0" algn="l">
              <a:spcBef>
                <a:spcPts val="0"/>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A Social Security Number (SSN) is a tax identification number.</a:t>
            </a:r>
            <a:endParaRPr sz="1400">
              <a:solidFill>
                <a:srgbClr val="222222"/>
              </a:solidFill>
              <a:latin typeface="Open Sans"/>
              <a:ea typeface="Open Sans"/>
              <a:cs typeface="Open Sans"/>
              <a:sym typeface="Open Sans"/>
            </a:endParaRPr>
          </a:p>
          <a:p>
            <a:pPr indent="-330200" lvl="0" marL="342900" marR="0" rtl="0" algn="l">
              <a:spcBef>
                <a:spcPts val="320"/>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J-1 Exchange visitors who are receiving funds from NC State (as indicated on the DS-2019), are eligible to apply for a </a:t>
            </a:r>
            <a:r>
              <a:rPr i="0" lang="en" sz="1400" cap="none" strike="noStrike">
                <a:solidFill>
                  <a:srgbClr val="222222"/>
                </a:solidFill>
                <a:latin typeface="Open Sans"/>
                <a:ea typeface="Open Sans"/>
                <a:cs typeface="Open Sans"/>
                <a:sym typeface="Open Sans"/>
              </a:rPr>
              <a:t>Social Security Number.</a:t>
            </a:r>
            <a:endParaRPr sz="1400">
              <a:solidFill>
                <a:srgbClr val="222222"/>
              </a:solidFill>
              <a:latin typeface="Open Sans"/>
              <a:ea typeface="Open Sans"/>
              <a:cs typeface="Open Sans"/>
              <a:sym typeface="Open Sans"/>
            </a:endParaRPr>
          </a:p>
          <a:p>
            <a:pPr indent="-330200" lvl="0" marL="342900" marR="0" rtl="0" algn="l">
              <a:spcBef>
                <a:spcPts val="320"/>
              </a:spcBef>
              <a:spcAft>
                <a:spcPts val="0"/>
              </a:spcAft>
              <a:buClr>
                <a:srgbClr val="222222"/>
              </a:buClr>
              <a:buSzPts val="1400"/>
              <a:buFont typeface="Open Sans"/>
              <a:buChar char="•"/>
            </a:pPr>
            <a:r>
              <a:rPr b="1" i="0" lang="en" sz="1400" cap="none" strike="noStrike">
                <a:solidFill>
                  <a:srgbClr val="222222"/>
                </a:solidFill>
                <a:latin typeface="Open Sans"/>
                <a:ea typeface="Open Sans"/>
                <a:cs typeface="Open Sans"/>
                <a:sym typeface="Open Sans"/>
              </a:rPr>
              <a:t>You must wait at least 10 days after entering the US </a:t>
            </a:r>
            <a:r>
              <a:rPr b="1" lang="en" sz="1400">
                <a:solidFill>
                  <a:srgbClr val="222222"/>
                </a:solidFill>
                <a:latin typeface="Open Sans"/>
                <a:ea typeface="Open Sans"/>
                <a:cs typeface="Open Sans"/>
                <a:sym typeface="Open Sans"/>
              </a:rPr>
              <a:t>and</a:t>
            </a:r>
            <a:r>
              <a:rPr b="1" i="0" lang="en" sz="1400" cap="none" strike="noStrike">
                <a:solidFill>
                  <a:srgbClr val="222222"/>
                </a:solidFill>
                <a:latin typeface="Open Sans"/>
                <a:ea typeface="Open Sans"/>
                <a:cs typeface="Open Sans"/>
                <a:sym typeface="Open Sans"/>
              </a:rPr>
              <a:t> at least one week after checking in with OIS before visiting the local SSA office.*</a:t>
            </a:r>
            <a:endParaRPr b="1" i="0" sz="1400" cap="none" strike="noStrike">
              <a:solidFill>
                <a:srgbClr val="222222"/>
              </a:solidFill>
              <a:latin typeface="Open Sans"/>
              <a:ea typeface="Open Sans"/>
              <a:cs typeface="Open Sans"/>
              <a:sym typeface="Open Sans"/>
            </a:endParaRPr>
          </a:p>
          <a:p>
            <a:pPr indent="-330200" lvl="0" marL="342900" marR="0" rtl="0" algn="l">
              <a:spcBef>
                <a:spcPts val="320"/>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J-2 dependents are only eligible for an SSN if they have applied for employment authorization with USCIS and received the EAD card.</a:t>
            </a:r>
            <a:endParaRPr b="1" i="0" sz="1400" u="none" cap="none" strike="noStrike">
              <a:solidFill>
                <a:srgbClr val="222222"/>
              </a:solidFill>
              <a:latin typeface="Open Sans"/>
              <a:ea typeface="Open Sans"/>
              <a:cs typeface="Open Sans"/>
              <a:sym typeface="Open Sans"/>
            </a:endParaRPr>
          </a:p>
          <a:p>
            <a:pPr indent="-330200" lvl="0" marL="342900" marR="0" rtl="0" algn="l">
              <a:spcBef>
                <a:spcPts val="320"/>
              </a:spcBef>
              <a:spcAft>
                <a:spcPts val="0"/>
              </a:spcAft>
              <a:buClr>
                <a:srgbClr val="222222"/>
              </a:buClr>
              <a:buSzPts val="1400"/>
              <a:buFont typeface="Open Sans"/>
              <a:buChar char="•"/>
            </a:pPr>
            <a:r>
              <a:rPr i="0" lang="en" sz="1400" u="none" cap="none" strike="noStrike">
                <a:solidFill>
                  <a:srgbClr val="222222"/>
                </a:solidFill>
                <a:latin typeface="Open Sans"/>
                <a:ea typeface="Open Sans"/>
                <a:cs typeface="Open Sans"/>
                <a:sym typeface="Open Sans"/>
              </a:rPr>
              <a:t>The Social Security Administration requires you</a:t>
            </a:r>
            <a:r>
              <a:rPr lang="en" sz="1400">
                <a:solidFill>
                  <a:srgbClr val="222222"/>
                </a:solidFill>
                <a:latin typeface="Open Sans"/>
                <a:ea typeface="Open Sans"/>
                <a:cs typeface="Open Sans"/>
                <a:sym typeface="Open Sans"/>
              </a:rPr>
              <a:t> </a:t>
            </a:r>
            <a:r>
              <a:rPr i="0" lang="en" sz="1400" u="none" cap="none" strike="noStrike">
                <a:solidFill>
                  <a:srgbClr val="222222"/>
                </a:solidFill>
                <a:latin typeface="Open Sans"/>
                <a:ea typeface="Open Sans"/>
                <a:cs typeface="Open Sans"/>
                <a:sym typeface="Open Sans"/>
              </a:rPr>
              <a:t>to complete an online application and then schedule an in-person appointment with the local SSA </a:t>
            </a:r>
            <a:r>
              <a:rPr lang="en" sz="1400">
                <a:solidFill>
                  <a:srgbClr val="222222"/>
                </a:solidFill>
                <a:latin typeface="Open Sans"/>
                <a:ea typeface="Open Sans"/>
                <a:cs typeface="Open Sans"/>
                <a:sym typeface="Open Sans"/>
              </a:rPr>
              <a:t>office. Please visit our webpage on the </a:t>
            </a:r>
            <a:r>
              <a:rPr lang="en" sz="1400" u="sng">
                <a:solidFill>
                  <a:schemeClr val="hlink"/>
                </a:solidFill>
                <a:latin typeface="Open Sans"/>
                <a:ea typeface="Open Sans"/>
                <a:cs typeface="Open Sans"/>
                <a:sym typeface="Open Sans"/>
                <a:hlinkClick r:id="rId3"/>
              </a:rPr>
              <a:t>Social Security Process</a:t>
            </a:r>
            <a:r>
              <a:rPr lang="en" sz="1400">
                <a:solidFill>
                  <a:srgbClr val="222222"/>
                </a:solidFill>
                <a:latin typeface="Open Sans"/>
                <a:ea typeface="Open Sans"/>
                <a:cs typeface="Open Sans"/>
                <a:sym typeface="Open Sans"/>
              </a:rPr>
              <a:t> to get started (opens in new tab).</a:t>
            </a:r>
            <a:endParaRPr i="0" sz="1400" u="none" cap="none" strike="noStrike">
              <a:solidFill>
                <a:srgbClr val="222222"/>
              </a:solidFill>
              <a:latin typeface="Open Sans"/>
              <a:ea typeface="Open Sans"/>
              <a:cs typeface="Open Sans"/>
              <a:sym typeface="Open Sans"/>
            </a:endParaRPr>
          </a:p>
          <a:p>
            <a:pPr indent="-241300" lvl="0" marL="342900" marR="0" rtl="0" algn="l">
              <a:spcBef>
                <a:spcPts val="320"/>
              </a:spcBef>
              <a:spcAft>
                <a:spcPts val="0"/>
              </a:spcAft>
              <a:buClr>
                <a:schemeClr val="dk1"/>
              </a:buClr>
              <a:buSzPts val="1600"/>
              <a:buFont typeface="Arial"/>
              <a:buNone/>
            </a:pPr>
            <a:r>
              <a:t/>
            </a:r>
            <a:endParaRPr i="0" sz="1400" u="none" cap="none" strike="noStrike">
              <a:solidFill>
                <a:srgbClr val="222222"/>
              </a:solidFill>
              <a:latin typeface="Open Sans"/>
              <a:ea typeface="Open Sans"/>
              <a:cs typeface="Open Sans"/>
              <a:sym typeface="Open Sans"/>
            </a:endParaRPr>
          </a:p>
          <a:p>
            <a:pPr indent="0" lvl="0" marL="0" marR="0" rtl="0" algn="l">
              <a:spcBef>
                <a:spcPts val="320"/>
              </a:spcBef>
              <a:spcAft>
                <a:spcPts val="0"/>
              </a:spcAft>
              <a:buClr>
                <a:schemeClr val="dk1"/>
              </a:buClr>
              <a:buSzPts val="1600"/>
              <a:buFont typeface="Arial"/>
              <a:buNone/>
            </a:pPr>
            <a:r>
              <a:t/>
            </a:r>
            <a:endParaRPr i="0" sz="1400" u="none" cap="none" strike="noStrike">
              <a:solidFill>
                <a:srgbClr val="222222"/>
              </a:solidFill>
              <a:latin typeface="Open Sans"/>
              <a:ea typeface="Open Sans"/>
              <a:cs typeface="Open Sans"/>
              <a:sym typeface="Open Sans"/>
            </a:endParaRPr>
          </a:p>
          <a:p>
            <a:pPr indent="0" lvl="0" marL="0" marR="0" rtl="0" algn="l">
              <a:spcBef>
                <a:spcPts val="220"/>
              </a:spcBef>
              <a:spcAft>
                <a:spcPts val="0"/>
              </a:spcAft>
              <a:buClr>
                <a:schemeClr val="dk1"/>
              </a:buClr>
              <a:buSzPts val="1100"/>
              <a:buFont typeface="Arial"/>
              <a:buNone/>
            </a:pPr>
            <a:r>
              <a:rPr i="0" lang="en" sz="1400" u="none" cap="none" strike="noStrike">
                <a:solidFill>
                  <a:srgbClr val="222222"/>
                </a:solidFill>
                <a:latin typeface="Open Sans"/>
                <a:ea typeface="Open Sans"/>
                <a:cs typeface="Open Sans"/>
                <a:sym typeface="Open Sans"/>
              </a:rPr>
              <a:t>*Short terms scholars who will receive income from NCSU &amp; will reside for at least 15 days but no more than 29 days should not wait to apply for an SSN. They must </a:t>
            </a:r>
            <a:r>
              <a:rPr lang="en" sz="1400">
                <a:solidFill>
                  <a:srgbClr val="222222"/>
                </a:solidFill>
                <a:latin typeface="Open Sans"/>
                <a:ea typeface="Open Sans"/>
                <a:cs typeface="Open Sans"/>
                <a:sym typeface="Open Sans"/>
              </a:rPr>
              <a:t>apply for a SSN </a:t>
            </a:r>
            <a:r>
              <a:rPr i="0" lang="en" sz="1400" u="none" cap="none" strike="noStrike">
                <a:solidFill>
                  <a:srgbClr val="222222"/>
                </a:solidFill>
                <a:latin typeface="Open Sans"/>
                <a:ea typeface="Open Sans"/>
                <a:cs typeface="Open Sans"/>
                <a:sym typeface="Open Sans"/>
              </a:rPr>
              <a:t>immediately after arriving in the US.</a:t>
            </a:r>
            <a:endParaRPr sz="1400">
              <a:solidFill>
                <a:srgbClr val="222222"/>
              </a:solidFill>
              <a:latin typeface="Open Sans"/>
              <a:ea typeface="Open Sans"/>
              <a:cs typeface="Open Sans"/>
              <a:sym typeface="Open Sans"/>
            </a:endParaRPr>
          </a:p>
          <a:p>
            <a:pPr indent="-241300" lvl="0" marL="342900" marR="0" rtl="0" algn="l">
              <a:spcBef>
                <a:spcPts val="320"/>
              </a:spcBef>
              <a:spcAft>
                <a:spcPts val="0"/>
              </a:spcAft>
              <a:buClr>
                <a:schemeClr val="dk1"/>
              </a:buClr>
              <a:buSzPts val="1600"/>
              <a:buFont typeface="Arial"/>
              <a:buNone/>
            </a:pPr>
            <a:r>
              <a:t/>
            </a:r>
            <a:endParaRPr i="0" sz="1400" u="none" cap="none" strike="noStrike">
              <a:solidFill>
                <a:schemeClr val="dk1"/>
              </a:solidFill>
              <a:latin typeface="Open Sans"/>
              <a:ea typeface="Open Sans"/>
              <a:cs typeface="Open Sans"/>
              <a:sym typeface="Open Sans"/>
            </a:endParaRPr>
          </a:p>
          <a:p>
            <a:pPr indent="0" lvl="0" marL="0" marR="0" rtl="0" algn="ctr">
              <a:spcBef>
                <a:spcPts val="320"/>
              </a:spcBef>
              <a:spcAft>
                <a:spcPts val="0"/>
              </a:spcAft>
              <a:buClr>
                <a:schemeClr val="dk1"/>
              </a:buClr>
              <a:buSzPts val="1600"/>
              <a:buFont typeface="Arial"/>
              <a:buNone/>
            </a:pPr>
            <a:r>
              <a:t/>
            </a:r>
            <a:endParaRPr i="0" sz="1400" u="none" cap="none" strike="noStrike">
              <a:solidFill>
                <a:schemeClr val="dk1"/>
              </a:solidFill>
              <a:latin typeface="Open Sans"/>
              <a:ea typeface="Open Sans"/>
              <a:cs typeface="Open Sans"/>
              <a:sym typeface="Open Sans"/>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56"/>
          <p:cNvSpPr txBox="1"/>
          <p:nvPr>
            <p:ph type="title"/>
          </p:nvPr>
        </p:nvSpPr>
        <p:spPr>
          <a:xfrm>
            <a:off x="609600" y="571500"/>
            <a:ext cx="7924800" cy="708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600" u="none" cap="none" strike="noStrike">
                <a:solidFill>
                  <a:srgbClr val="222222"/>
                </a:solidFill>
                <a:latin typeface="Open Sans"/>
                <a:ea typeface="Open Sans"/>
                <a:cs typeface="Open Sans"/>
                <a:sym typeface="Open Sans"/>
              </a:rPr>
              <a:t>Taxes</a:t>
            </a:r>
            <a:br>
              <a:rPr b="0" i="0" lang="en" sz="3600" u="none" cap="none" strike="noStrike">
                <a:solidFill>
                  <a:srgbClr val="222222"/>
                </a:solidFill>
                <a:latin typeface="Open Sans"/>
                <a:ea typeface="Open Sans"/>
                <a:cs typeface="Open Sans"/>
                <a:sym typeface="Open Sans"/>
              </a:rPr>
            </a:br>
            <a:endParaRPr b="0" i="0" sz="3600" u="none" cap="none" strike="noStrike">
              <a:solidFill>
                <a:srgbClr val="222222"/>
              </a:solidFill>
              <a:latin typeface="Open Sans"/>
              <a:ea typeface="Open Sans"/>
              <a:cs typeface="Open Sans"/>
              <a:sym typeface="Open Sans"/>
            </a:endParaRPr>
          </a:p>
        </p:txBody>
      </p:sp>
      <p:sp>
        <p:nvSpPr>
          <p:cNvPr id="379" name="Google Shape;379;p56"/>
          <p:cNvSpPr txBox="1"/>
          <p:nvPr>
            <p:ph idx="1" type="body"/>
          </p:nvPr>
        </p:nvSpPr>
        <p:spPr>
          <a:xfrm>
            <a:off x="419100" y="1085850"/>
            <a:ext cx="8305800" cy="388620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Clr>
                <a:schemeClr val="dk1"/>
              </a:buClr>
              <a:buSzPts val="1800"/>
              <a:buFont typeface="Arial"/>
              <a:buNone/>
            </a:pPr>
            <a:r>
              <a:t/>
            </a:r>
            <a:endParaRPr i="0" sz="1600" u="none" cap="none" strike="noStrike">
              <a:solidFill>
                <a:schemeClr val="dk1"/>
              </a:solidFill>
              <a:latin typeface="Open Sans"/>
              <a:ea typeface="Open Sans"/>
              <a:cs typeface="Open Sans"/>
              <a:sym typeface="Open Sans"/>
            </a:endParaRPr>
          </a:p>
          <a:p>
            <a:pPr indent="0" lvl="0" marL="0" marR="0" rtl="0" algn="just">
              <a:spcBef>
                <a:spcPts val="360"/>
              </a:spcBef>
              <a:spcAft>
                <a:spcPts val="0"/>
              </a:spcAft>
              <a:buClr>
                <a:schemeClr val="dk1"/>
              </a:buClr>
              <a:buSzPts val="1800"/>
              <a:buFont typeface="Arial"/>
              <a:buNone/>
            </a:pPr>
            <a:r>
              <a:rPr lang="en" sz="1600">
                <a:solidFill>
                  <a:srgbClr val="222222"/>
                </a:solidFill>
                <a:highlight>
                  <a:srgbClr val="FFFFFF"/>
                </a:highlight>
                <a:latin typeface="Open Sans"/>
                <a:ea typeface="Open Sans"/>
                <a:cs typeface="Open Sans"/>
                <a:sym typeface="Open Sans"/>
              </a:rPr>
              <a:t>In order to get a tax assessment, send an email to </a:t>
            </a:r>
            <a:r>
              <a:rPr lang="en" sz="1600">
                <a:solidFill>
                  <a:srgbClr val="222222"/>
                </a:solidFill>
                <a:highlight>
                  <a:srgbClr val="FFFFFF"/>
                </a:highlight>
                <a:latin typeface="Open Sans"/>
                <a:ea typeface="Open Sans"/>
                <a:cs typeface="Open Sans"/>
                <a:sym typeface="Open Sans"/>
              </a:rPr>
              <a:t>International</a:t>
            </a:r>
            <a:r>
              <a:rPr lang="en" sz="1600">
                <a:solidFill>
                  <a:srgbClr val="222222"/>
                </a:solidFill>
                <a:highlight>
                  <a:srgbClr val="FFFFFF"/>
                </a:highlight>
                <a:latin typeface="Open Sans"/>
                <a:ea typeface="Open Sans"/>
                <a:cs typeface="Open Sans"/>
                <a:sym typeface="Open Sans"/>
              </a:rPr>
              <a:t> Compensation and Taxation at </a:t>
            </a:r>
            <a:r>
              <a:rPr lang="en" sz="1600" u="sng">
                <a:solidFill>
                  <a:schemeClr val="dk1"/>
                </a:solidFill>
                <a:highlight>
                  <a:srgbClr val="FFFFFF"/>
                </a:highlight>
                <a:latin typeface="Open Sans"/>
                <a:ea typeface="Open Sans"/>
                <a:cs typeface="Open Sans"/>
                <a:sym typeface="Open Sans"/>
                <a:hlinkClick r:id="rId3">
                  <a:extLst>
                    <a:ext uri="{A12FA001-AC4F-418D-AE19-62706E023703}">
                      <ahyp:hlinkClr val="tx"/>
                    </a:ext>
                  </a:extLst>
                </a:hlinkClick>
              </a:rPr>
              <a:t>ICTquestions@ncsu.edu</a:t>
            </a:r>
            <a:r>
              <a:rPr lang="en" sz="1600">
                <a:solidFill>
                  <a:srgbClr val="222222"/>
                </a:solidFill>
                <a:highlight>
                  <a:srgbClr val="FFFFFF"/>
                </a:highlight>
                <a:latin typeface="Open Sans"/>
                <a:ea typeface="Open Sans"/>
                <a:cs typeface="Open Sans"/>
                <a:sym typeface="Open Sans"/>
              </a:rPr>
              <a:t>.  </a:t>
            </a:r>
            <a:endParaRPr sz="1600">
              <a:solidFill>
                <a:srgbClr val="222222"/>
              </a:solidFill>
              <a:highlight>
                <a:srgbClr val="FFFFFF"/>
              </a:highlight>
              <a:latin typeface="Open Sans"/>
              <a:ea typeface="Open Sans"/>
              <a:cs typeface="Open Sans"/>
              <a:sym typeface="Open Sans"/>
            </a:endParaRPr>
          </a:p>
          <a:p>
            <a:pPr indent="0" lvl="0" marL="0" marR="0" rtl="0" algn="just">
              <a:spcBef>
                <a:spcPts val="360"/>
              </a:spcBef>
              <a:spcAft>
                <a:spcPts val="0"/>
              </a:spcAft>
              <a:buClr>
                <a:schemeClr val="dk1"/>
              </a:buClr>
              <a:buSzPts val="1800"/>
              <a:buFont typeface="Arial"/>
              <a:buNone/>
            </a:pPr>
            <a:r>
              <a:t/>
            </a:r>
            <a:endParaRPr sz="1600">
              <a:solidFill>
                <a:srgbClr val="222222"/>
              </a:solidFill>
              <a:highlight>
                <a:srgbClr val="FFFFFF"/>
              </a:highlight>
              <a:latin typeface="Open Sans"/>
              <a:ea typeface="Open Sans"/>
              <a:cs typeface="Open Sans"/>
              <a:sym typeface="Open Sans"/>
            </a:endParaRPr>
          </a:p>
          <a:p>
            <a:pPr indent="0" lvl="0" marL="0" marR="0" rtl="0" algn="just">
              <a:spcBef>
                <a:spcPts val="360"/>
              </a:spcBef>
              <a:spcAft>
                <a:spcPts val="0"/>
              </a:spcAft>
              <a:buClr>
                <a:schemeClr val="dk1"/>
              </a:buClr>
              <a:buSzPts val="1800"/>
              <a:buFont typeface="Arial"/>
              <a:buNone/>
            </a:pPr>
            <a:r>
              <a:rPr lang="en" sz="1600">
                <a:solidFill>
                  <a:srgbClr val="222222"/>
                </a:solidFill>
                <a:highlight>
                  <a:srgbClr val="FFFFFF"/>
                </a:highlight>
                <a:latin typeface="Open Sans"/>
                <a:ea typeface="Open Sans"/>
                <a:cs typeface="Open Sans"/>
                <a:sym typeface="Open Sans"/>
              </a:rPr>
              <a:t>They will request documents and set up a secure portal using Sprintax Calculus. This process does not require any "real time" interaction or appointment.</a:t>
            </a:r>
            <a:endParaRPr b="1" i="0" sz="1600" u="sng" cap="none" strike="noStrike">
              <a:solidFill>
                <a:srgbClr val="222222"/>
              </a:solidFill>
              <a:latin typeface="Open Sans"/>
              <a:ea typeface="Open Sans"/>
              <a:cs typeface="Open Sans"/>
              <a:sym typeface="Open Sans"/>
            </a:endParaRPr>
          </a:p>
          <a:p>
            <a:pPr indent="0" lvl="0" marL="0" marR="0" rtl="0" algn="l">
              <a:spcBef>
                <a:spcPts val="360"/>
              </a:spcBef>
              <a:spcAft>
                <a:spcPts val="0"/>
              </a:spcAft>
              <a:buClr>
                <a:schemeClr val="dk1"/>
              </a:buClr>
              <a:buSzPts val="1800"/>
              <a:buFont typeface="Arial"/>
              <a:buNone/>
            </a:pPr>
            <a:r>
              <a:t/>
            </a:r>
            <a:endParaRPr b="1" i="0" sz="1600" u="sng" cap="none" strike="noStrike">
              <a:solidFill>
                <a:srgbClr val="222222"/>
              </a:solidFill>
              <a:latin typeface="Open Sans"/>
              <a:ea typeface="Open Sans"/>
              <a:cs typeface="Open Sans"/>
              <a:sym typeface="Open Sans"/>
            </a:endParaRPr>
          </a:p>
          <a:p>
            <a:pPr indent="0" lvl="0" marL="0" marR="0" rtl="0" algn="l">
              <a:spcBef>
                <a:spcPts val="360"/>
              </a:spcBef>
              <a:spcAft>
                <a:spcPts val="0"/>
              </a:spcAft>
              <a:buClr>
                <a:schemeClr val="dk1"/>
              </a:buClr>
              <a:buSzPts val="1800"/>
              <a:buFont typeface="Arial"/>
              <a:buNone/>
            </a:pPr>
            <a:r>
              <a:rPr i="0" lang="en" sz="1600" u="none" cap="none" strike="noStrike">
                <a:solidFill>
                  <a:srgbClr val="222222"/>
                </a:solidFill>
                <a:latin typeface="Open Sans"/>
                <a:ea typeface="Open Sans"/>
                <a:cs typeface="Open Sans"/>
                <a:sym typeface="Open Sans"/>
              </a:rPr>
              <a:t>Additionally, anyone who receives compensation through NC State University or a US entity may have to file an annual tax return in the spring with the IRS. </a:t>
            </a:r>
            <a:r>
              <a:rPr lang="en" sz="1600">
                <a:solidFill>
                  <a:srgbClr val="222222"/>
                </a:solidFill>
                <a:latin typeface="Open Sans"/>
                <a:ea typeface="Open Sans"/>
                <a:cs typeface="Open Sans"/>
                <a:sym typeface="Open Sans"/>
              </a:rPr>
              <a:t>For more information, please visit OIS’ webpage on</a:t>
            </a:r>
            <a:r>
              <a:rPr i="0" lang="en" sz="1600" u="none" cap="none" strike="noStrike">
                <a:solidFill>
                  <a:srgbClr val="222222"/>
                </a:solidFill>
                <a:latin typeface="Open Sans"/>
                <a:ea typeface="Open Sans"/>
                <a:cs typeface="Open Sans"/>
                <a:sym typeface="Open Sans"/>
              </a:rPr>
              <a:t> </a:t>
            </a:r>
            <a:r>
              <a:rPr lang="en" sz="1600" u="sng">
                <a:solidFill>
                  <a:schemeClr val="hlink"/>
                </a:solidFill>
                <a:latin typeface="Open Sans"/>
                <a:ea typeface="Open Sans"/>
                <a:cs typeface="Open Sans"/>
                <a:sym typeface="Open Sans"/>
                <a:hlinkClick r:id="rId4"/>
              </a:rPr>
              <a:t>taxes</a:t>
            </a:r>
            <a:r>
              <a:rPr i="0" lang="en" sz="1600" u="none" cap="none" strike="noStrike">
                <a:solidFill>
                  <a:srgbClr val="222222"/>
                </a:solidFill>
                <a:latin typeface="Open Sans"/>
                <a:ea typeface="Open Sans"/>
                <a:cs typeface="Open Sans"/>
                <a:sym typeface="Open Sans"/>
              </a:rPr>
              <a:t> (opens in new tab).</a:t>
            </a:r>
            <a:endParaRPr sz="1600">
              <a:solidFill>
                <a:srgbClr val="222222"/>
              </a:solidFill>
              <a:latin typeface="Open Sans"/>
              <a:ea typeface="Open Sans"/>
              <a:cs typeface="Open Sans"/>
              <a:sym typeface="Open Sans"/>
            </a:endParaRPr>
          </a:p>
          <a:p>
            <a:pPr indent="0" lvl="0" marL="0" marR="0" rtl="0" algn="l">
              <a:spcBef>
                <a:spcPts val="360"/>
              </a:spcBef>
              <a:spcAft>
                <a:spcPts val="0"/>
              </a:spcAft>
              <a:buClr>
                <a:schemeClr val="dk1"/>
              </a:buClr>
              <a:buSzPts val="1800"/>
              <a:buFont typeface="Arial"/>
              <a:buNone/>
            </a:pPr>
            <a:r>
              <a:t/>
            </a:r>
            <a:endParaRPr sz="1600">
              <a:latin typeface="Open Sans"/>
              <a:ea typeface="Open Sans"/>
              <a:cs typeface="Open Sans"/>
              <a:sym typeface="Open Sans"/>
            </a:endParaRPr>
          </a:p>
          <a:p>
            <a:pPr indent="0" lvl="0" marL="0" marR="0" rtl="0" algn="l">
              <a:spcBef>
                <a:spcPts val="360"/>
              </a:spcBef>
              <a:spcAft>
                <a:spcPts val="0"/>
              </a:spcAft>
              <a:buClr>
                <a:schemeClr val="dk1"/>
              </a:buClr>
              <a:buSzPts val="1800"/>
              <a:buFont typeface="Arial"/>
              <a:buNone/>
            </a:pPr>
            <a:r>
              <a:t/>
            </a:r>
            <a:endParaRPr sz="1600">
              <a:latin typeface="Open Sans"/>
              <a:ea typeface="Open Sans"/>
              <a:cs typeface="Open Sans"/>
              <a:sym typeface="Open Sans"/>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7"/>
          <p:cNvSpPr txBox="1"/>
          <p:nvPr>
            <p:ph type="title"/>
          </p:nvPr>
        </p:nvSpPr>
        <p:spPr>
          <a:xfrm>
            <a:off x="152400" y="400050"/>
            <a:ext cx="8991600" cy="502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3600" u="none" cap="none" strike="noStrike">
                <a:solidFill>
                  <a:srgbClr val="222222"/>
                </a:solidFill>
                <a:latin typeface="Open Sans"/>
                <a:ea typeface="Open Sans"/>
                <a:cs typeface="Open Sans"/>
                <a:sym typeface="Open Sans"/>
              </a:rPr>
              <a:t>Obtaining a NC Driver's License</a:t>
            </a:r>
            <a:endParaRPr i="0" sz="3600" u="none" cap="none" strike="noStrike">
              <a:solidFill>
                <a:srgbClr val="222222"/>
              </a:solidFill>
              <a:latin typeface="Open Sans"/>
              <a:ea typeface="Open Sans"/>
              <a:cs typeface="Open Sans"/>
              <a:sym typeface="Open Sans"/>
            </a:endParaRPr>
          </a:p>
        </p:txBody>
      </p:sp>
      <p:sp>
        <p:nvSpPr>
          <p:cNvPr id="385" name="Google Shape;385;p57"/>
          <p:cNvSpPr txBox="1"/>
          <p:nvPr>
            <p:ph idx="1" type="body"/>
          </p:nvPr>
        </p:nvSpPr>
        <p:spPr>
          <a:xfrm>
            <a:off x="0" y="1257300"/>
            <a:ext cx="9144000" cy="3886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222222"/>
              </a:buClr>
              <a:buSzPts val="1600"/>
              <a:buFont typeface="Arial"/>
              <a:buChar char="•"/>
            </a:pPr>
            <a:r>
              <a:rPr i="0" lang="en" sz="1600" u="none" cap="none" strike="noStrike">
                <a:solidFill>
                  <a:srgbClr val="222222"/>
                </a:solidFill>
                <a:latin typeface="Open Sans"/>
                <a:ea typeface="Open Sans"/>
                <a:cs typeface="Open Sans"/>
                <a:sym typeface="Open Sans"/>
              </a:rPr>
              <a:t>If you plan to drive in the US, you should apply for a driver’s license at the Department of Motor Vehicles (DMV). </a:t>
            </a:r>
            <a:r>
              <a:rPr b="1" i="0" lang="en" sz="1600" cap="none" strike="noStrike">
                <a:solidFill>
                  <a:srgbClr val="222222"/>
                </a:solidFill>
                <a:latin typeface="Open Sans"/>
                <a:ea typeface="Open Sans"/>
                <a:cs typeface="Open Sans"/>
                <a:sym typeface="Open Sans"/>
              </a:rPr>
              <a:t>You must wait at least 10 days after entering the US &amp; at least one week after checking in with OIS before applying.</a:t>
            </a:r>
            <a:endParaRPr b="1" i="0" sz="1600" cap="none" strike="noStrike">
              <a:solidFill>
                <a:srgbClr val="222222"/>
              </a:solidFill>
              <a:latin typeface="Open Sans"/>
              <a:ea typeface="Open Sans"/>
              <a:cs typeface="Open Sans"/>
              <a:sym typeface="Open Sans"/>
            </a:endParaRPr>
          </a:p>
          <a:p>
            <a:pPr indent="-298450" lvl="1" marL="742950" marR="0" rtl="0" algn="l">
              <a:lnSpc>
                <a:spcPct val="100000"/>
              </a:lnSpc>
              <a:spcBef>
                <a:spcPts val="28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The DMV office is located at 3231 Avent Ferry Road </a:t>
            </a:r>
            <a:endParaRPr sz="1600">
              <a:solidFill>
                <a:srgbClr val="222222"/>
              </a:solidFill>
              <a:latin typeface="Open Sans"/>
              <a:ea typeface="Open Sans"/>
              <a:cs typeface="Open Sans"/>
              <a:sym typeface="Open Sans"/>
            </a:endParaRPr>
          </a:p>
          <a:p>
            <a:pPr indent="-298450" lvl="1" marL="742950" marR="0" rtl="0" algn="l">
              <a:lnSpc>
                <a:spcPct val="100000"/>
              </a:lnSpc>
              <a:spcBef>
                <a:spcPts val="28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The DMV website is </a:t>
            </a:r>
            <a:r>
              <a:rPr i="0" lang="en" sz="1600"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www.ncdot.gov/dmv</a:t>
            </a:r>
            <a:endParaRPr sz="1600">
              <a:solidFill>
                <a:schemeClr val="dk1"/>
              </a:solidFill>
              <a:latin typeface="Open Sans"/>
              <a:ea typeface="Open Sans"/>
              <a:cs typeface="Open Sans"/>
              <a:sym typeface="Open Sans"/>
            </a:endParaRPr>
          </a:p>
          <a:p>
            <a:pPr indent="-342900" lvl="0" marL="342900" marR="0" rtl="0" algn="l">
              <a:lnSpc>
                <a:spcPct val="100000"/>
              </a:lnSpc>
              <a:spcBef>
                <a:spcPts val="32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If you don’t plan to drive, you should apply for a State ID at the DMV.</a:t>
            </a:r>
            <a:endParaRPr sz="1600">
              <a:solidFill>
                <a:srgbClr val="222222"/>
              </a:solidFill>
              <a:latin typeface="Open Sans"/>
              <a:ea typeface="Open Sans"/>
              <a:cs typeface="Open Sans"/>
              <a:sym typeface="Open Sans"/>
            </a:endParaRPr>
          </a:p>
          <a:p>
            <a:pPr indent="-298450" lvl="1" marL="742950" marR="0" rtl="0" algn="l">
              <a:lnSpc>
                <a:spcPct val="100000"/>
              </a:lnSpc>
              <a:spcBef>
                <a:spcPts val="32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Use your driver’s license/state ID as your main ID. Keep your passport at home while in Raleigh.</a:t>
            </a:r>
            <a:endParaRPr sz="1600">
              <a:solidFill>
                <a:srgbClr val="222222"/>
              </a:solidFill>
              <a:latin typeface="Open Sans"/>
              <a:ea typeface="Open Sans"/>
              <a:cs typeface="Open Sans"/>
              <a:sym typeface="Open Sans"/>
            </a:endParaRPr>
          </a:p>
          <a:p>
            <a:pPr indent="-342900" lvl="0" marL="342900" marR="0" rtl="0" algn="l">
              <a:lnSpc>
                <a:spcPct val="100000"/>
              </a:lnSpc>
              <a:spcBef>
                <a:spcPts val="32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J-1 Scholars </a:t>
            </a:r>
            <a:r>
              <a:rPr b="1" i="0" lang="en" sz="1600" u="none" cap="none" strike="noStrike">
                <a:solidFill>
                  <a:srgbClr val="222222"/>
                </a:solidFill>
                <a:latin typeface="Open Sans"/>
                <a:ea typeface="Open Sans"/>
                <a:cs typeface="Open Sans"/>
                <a:sym typeface="Open Sans"/>
              </a:rPr>
              <a:t>do not need</a:t>
            </a:r>
            <a:r>
              <a:rPr i="0" lang="en" sz="1600" u="none" cap="none" strike="noStrike">
                <a:solidFill>
                  <a:srgbClr val="222222"/>
                </a:solidFill>
                <a:latin typeface="Open Sans"/>
                <a:ea typeface="Open Sans"/>
                <a:cs typeface="Open Sans"/>
                <a:sym typeface="Open Sans"/>
              </a:rPr>
              <a:t> a Social Security Number to get a driver’s license/state ID</a:t>
            </a:r>
            <a:r>
              <a:rPr lang="en" sz="1600">
                <a:solidFill>
                  <a:srgbClr val="222222"/>
                </a:solidFill>
                <a:latin typeface="Open Sans"/>
                <a:ea typeface="Open Sans"/>
                <a:cs typeface="Open Sans"/>
                <a:sym typeface="Open Sans"/>
              </a:rPr>
              <a:t>. However, </a:t>
            </a:r>
            <a:r>
              <a:rPr i="0" lang="en" sz="1600" u="none" cap="none" strike="noStrike">
                <a:solidFill>
                  <a:srgbClr val="222222"/>
                </a:solidFill>
                <a:latin typeface="Open Sans"/>
                <a:ea typeface="Open Sans"/>
                <a:cs typeface="Open Sans"/>
                <a:sym typeface="Open Sans"/>
              </a:rPr>
              <a:t>if you already have</a:t>
            </a:r>
            <a:r>
              <a:rPr lang="en" sz="1600">
                <a:solidFill>
                  <a:srgbClr val="222222"/>
                </a:solidFill>
                <a:latin typeface="Open Sans"/>
                <a:ea typeface="Open Sans"/>
                <a:cs typeface="Open Sans"/>
                <a:sym typeface="Open Sans"/>
              </a:rPr>
              <a:t> one</a:t>
            </a:r>
            <a:r>
              <a:rPr i="0" lang="en" sz="1600" u="none" cap="none" strike="noStrike">
                <a:solidFill>
                  <a:srgbClr val="222222"/>
                </a:solidFill>
                <a:latin typeface="Open Sans"/>
                <a:ea typeface="Open Sans"/>
                <a:cs typeface="Open Sans"/>
                <a:sym typeface="Open Sans"/>
              </a:rPr>
              <a:t>, you must show proof of it. </a:t>
            </a:r>
            <a:endParaRPr sz="1600">
              <a:solidFill>
                <a:srgbClr val="222222"/>
              </a:solidFill>
              <a:latin typeface="Open Sans"/>
              <a:ea typeface="Open Sans"/>
              <a:cs typeface="Open Sans"/>
              <a:sym typeface="Open Sans"/>
            </a:endParaRPr>
          </a:p>
          <a:p>
            <a:pPr indent="-342900" lvl="0" marL="342900" marR="0" rtl="0" algn="l">
              <a:lnSpc>
                <a:spcPct val="100000"/>
              </a:lnSpc>
              <a:spcBef>
                <a:spcPts val="32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You are required to have car insurance if you drive or own a car in the US. For more information about insurance and driving cars in the US, visit our </a:t>
            </a:r>
            <a:r>
              <a:rPr lang="en" sz="1600">
                <a:solidFill>
                  <a:srgbClr val="222222"/>
                </a:solidFill>
                <a:latin typeface="Open Sans"/>
                <a:ea typeface="Open Sans"/>
                <a:cs typeface="Open Sans"/>
                <a:sym typeface="Open Sans"/>
              </a:rPr>
              <a:t>webpage </a:t>
            </a:r>
            <a:r>
              <a:rPr i="0" lang="en" sz="1600" u="none" cap="none" strike="noStrike">
                <a:solidFill>
                  <a:srgbClr val="222222"/>
                </a:solidFill>
                <a:latin typeface="Open Sans"/>
                <a:ea typeface="Open Sans"/>
                <a:cs typeface="Open Sans"/>
                <a:sym typeface="Open Sans"/>
              </a:rPr>
              <a:t>on </a:t>
            </a:r>
            <a:r>
              <a:rPr i="0" lang="en" sz="1600" u="sng" cap="none" strike="noStrike">
                <a:solidFill>
                  <a:schemeClr val="hlink"/>
                </a:solidFill>
                <a:latin typeface="Open Sans"/>
                <a:ea typeface="Open Sans"/>
                <a:cs typeface="Open Sans"/>
                <a:sym typeface="Open Sans"/>
                <a:hlinkClick r:id="rId4"/>
              </a:rPr>
              <a:t>driving in the United States</a:t>
            </a:r>
            <a:r>
              <a:rPr lang="en" sz="1600">
                <a:solidFill>
                  <a:srgbClr val="222222"/>
                </a:solidFill>
                <a:latin typeface="Open Sans"/>
                <a:ea typeface="Open Sans"/>
                <a:cs typeface="Open Sans"/>
                <a:sym typeface="Open Sans"/>
              </a:rPr>
              <a:t> (opens in new tab).</a:t>
            </a:r>
            <a:endParaRPr sz="1600">
              <a:solidFill>
                <a:srgbClr val="222222"/>
              </a:solidFill>
              <a:latin typeface="Open Sans"/>
              <a:ea typeface="Open Sans"/>
              <a:cs typeface="Open Sans"/>
              <a:sym typeface="Open Sans"/>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descr="A map showing the location of Talley Student Union on NC State University's campus. This map is meant to show the location for students who need to get a Campus ID Card from the OneCard Office inside Talley Student Union. " id="390" name="Google Shape;390;p58"/>
          <p:cNvPicPr preferRelativeResize="0"/>
          <p:nvPr/>
        </p:nvPicPr>
        <p:blipFill rotWithShape="1">
          <a:blip r:embed="rId3">
            <a:alphaModFix/>
          </a:blip>
          <a:srcRect b="0" l="0" r="11084" t="17778"/>
          <a:stretch/>
        </p:blipFill>
        <p:spPr>
          <a:xfrm>
            <a:off x="5018344" y="1200150"/>
            <a:ext cx="3699751" cy="2514600"/>
          </a:xfrm>
          <a:prstGeom prst="rect">
            <a:avLst/>
          </a:prstGeom>
          <a:noFill/>
          <a:ln cap="flat" cmpd="sng" w="9525">
            <a:solidFill>
              <a:srgbClr val="000000"/>
            </a:solidFill>
            <a:prstDash val="solid"/>
            <a:round/>
            <a:headEnd len="sm" w="sm" type="none"/>
            <a:tailEnd len="sm" w="sm" type="none"/>
          </a:ln>
          <a:effectLst>
            <a:outerShdw blurRad="190500" rotWithShape="0" algn="tl">
              <a:srgbClr val="000000">
                <a:alpha val="69804"/>
              </a:srgbClr>
            </a:outerShdw>
          </a:effectLst>
        </p:spPr>
      </p:pic>
      <p:sp>
        <p:nvSpPr>
          <p:cNvPr id="391" name="Google Shape;391;p58"/>
          <p:cNvSpPr txBox="1"/>
          <p:nvPr/>
        </p:nvSpPr>
        <p:spPr>
          <a:xfrm>
            <a:off x="357200" y="1316925"/>
            <a:ext cx="4711800" cy="3429000"/>
          </a:xfrm>
          <a:prstGeom prst="rect">
            <a:avLst/>
          </a:prstGeom>
          <a:noFill/>
          <a:ln>
            <a:noFill/>
          </a:ln>
        </p:spPr>
        <p:txBody>
          <a:bodyPr anchorCtr="0" anchor="t" bIns="45700" lIns="91425" spcFirstLastPara="1" rIns="91425" wrap="square" tIns="45700">
            <a:noAutofit/>
          </a:bodyPr>
          <a:lstStyle/>
          <a:p>
            <a:pPr indent="-241300" lvl="0" marL="342900" marR="0" rtl="0" algn="l">
              <a:spcBef>
                <a:spcPts val="0"/>
              </a:spcBef>
              <a:spcAft>
                <a:spcPts val="0"/>
              </a:spcAft>
              <a:buClr>
                <a:schemeClr val="dk1"/>
              </a:buClr>
              <a:buSzPts val="1600"/>
              <a:buFont typeface="Noto Sans Symbols"/>
              <a:buNone/>
            </a:pPr>
            <a:r>
              <a:t/>
            </a:r>
            <a:endParaRPr sz="1600">
              <a:solidFill>
                <a:schemeClr val="dk1"/>
              </a:solidFill>
              <a:latin typeface="Century Gothic"/>
              <a:ea typeface="Century Gothic"/>
              <a:cs typeface="Century Gothic"/>
              <a:sym typeface="Century Gothic"/>
            </a:endParaRPr>
          </a:p>
          <a:p>
            <a:pPr indent="-342900" lvl="0" marL="342900" marR="0" rtl="0" algn="l">
              <a:spcBef>
                <a:spcPts val="360"/>
              </a:spcBef>
              <a:spcAft>
                <a:spcPts val="0"/>
              </a:spcAft>
              <a:buClr>
                <a:srgbClr val="222222"/>
              </a:buClr>
              <a:buSzPts val="1800"/>
              <a:buFont typeface="Open Sans"/>
              <a:buChar char="❑"/>
            </a:pPr>
            <a:r>
              <a:rPr lang="en" sz="1800">
                <a:solidFill>
                  <a:srgbClr val="222222"/>
                </a:solidFill>
                <a:latin typeface="Open Sans"/>
                <a:ea typeface="Open Sans"/>
                <a:cs typeface="Open Sans"/>
                <a:sym typeface="Open Sans"/>
              </a:rPr>
              <a:t>Talley Student Union</a:t>
            </a:r>
            <a:endParaRPr>
              <a:solidFill>
                <a:srgbClr val="222222"/>
              </a:solidFill>
              <a:latin typeface="Open Sans"/>
              <a:ea typeface="Open Sans"/>
              <a:cs typeface="Open Sans"/>
              <a:sym typeface="Open Sans"/>
            </a:endParaRPr>
          </a:p>
          <a:p>
            <a:pPr indent="-342900" lvl="0" marL="342900" marR="0" rtl="0" algn="l">
              <a:spcBef>
                <a:spcPts val="360"/>
              </a:spcBef>
              <a:spcAft>
                <a:spcPts val="0"/>
              </a:spcAft>
              <a:buClr>
                <a:srgbClr val="222222"/>
              </a:buClr>
              <a:buSzPts val="1800"/>
              <a:buFont typeface="Open Sans"/>
              <a:buChar char="❑"/>
            </a:pPr>
            <a:r>
              <a:rPr lang="en" sz="1800">
                <a:solidFill>
                  <a:srgbClr val="222222"/>
                </a:solidFill>
                <a:latin typeface="Open Sans"/>
                <a:ea typeface="Open Sans"/>
                <a:cs typeface="Open Sans"/>
                <a:sym typeface="Open Sans"/>
              </a:rPr>
              <a:t>Hours: 8AM-5PM</a:t>
            </a:r>
            <a:endParaRPr>
              <a:solidFill>
                <a:srgbClr val="222222"/>
              </a:solidFill>
              <a:latin typeface="Open Sans"/>
              <a:ea typeface="Open Sans"/>
              <a:cs typeface="Open Sans"/>
              <a:sym typeface="Open Sans"/>
            </a:endParaRPr>
          </a:p>
          <a:p>
            <a:pPr indent="-247904" lvl="2" marL="594360" marR="0" rtl="0" algn="l">
              <a:spcBef>
                <a:spcPts val="32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Library Privileges</a:t>
            </a:r>
            <a:endParaRPr>
              <a:solidFill>
                <a:srgbClr val="222222"/>
              </a:solidFill>
              <a:latin typeface="Open Sans"/>
              <a:ea typeface="Open Sans"/>
              <a:cs typeface="Open Sans"/>
              <a:sym typeface="Open Sans"/>
            </a:endParaRPr>
          </a:p>
          <a:p>
            <a:pPr indent="-247904" lvl="2" marL="594360" marR="0" rtl="0" algn="l">
              <a:spcBef>
                <a:spcPts val="32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Access to Carmichael Gym if you pay for membership</a:t>
            </a:r>
            <a:endParaRPr>
              <a:solidFill>
                <a:srgbClr val="222222"/>
              </a:solidFill>
              <a:latin typeface="Open Sans"/>
              <a:ea typeface="Open Sans"/>
              <a:cs typeface="Open Sans"/>
              <a:sym typeface="Open Sans"/>
            </a:endParaRPr>
          </a:p>
          <a:p>
            <a:pPr indent="-247904" lvl="2" marL="594360" marR="0" rtl="0" algn="l">
              <a:spcBef>
                <a:spcPts val="32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“All Campus” account allows you to use card at NC State dining &amp; food services</a:t>
            </a:r>
            <a:endParaRPr>
              <a:solidFill>
                <a:srgbClr val="222222"/>
              </a:solidFill>
              <a:latin typeface="Open Sans"/>
              <a:ea typeface="Open Sans"/>
              <a:cs typeface="Open Sans"/>
              <a:sym typeface="Open Sans"/>
            </a:endParaRPr>
          </a:p>
          <a:p>
            <a:pPr indent="-342900" lvl="0" marL="457200" marR="0" rtl="0" algn="l">
              <a:spcBef>
                <a:spcPts val="0"/>
              </a:spcBef>
              <a:spcAft>
                <a:spcPts val="0"/>
              </a:spcAft>
              <a:buClr>
                <a:srgbClr val="222222"/>
              </a:buClr>
              <a:buSzPts val="1800"/>
              <a:buFont typeface="Open Sans"/>
              <a:buChar char="❏"/>
            </a:pPr>
            <a:r>
              <a:rPr i="0" lang="en" sz="1600" u="none" cap="none" strike="noStrike">
                <a:solidFill>
                  <a:srgbClr val="222222"/>
                </a:solidFill>
                <a:latin typeface="Open Sans"/>
                <a:ea typeface="Open Sans"/>
                <a:cs typeface="Open Sans"/>
                <a:sym typeface="Open Sans"/>
              </a:rPr>
              <a:t>Dependents may receive campus ID card after attending OIS Dependent Check-In </a:t>
            </a:r>
            <a:r>
              <a:rPr lang="en" sz="1600">
                <a:solidFill>
                  <a:srgbClr val="222222"/>
                </a:solidFill>
                <a:latin typeface="Open Sans"/>
                <a:ea typeface="Open Sans"/>
                <a:cs typeface="Open Sans"/>
                <a:sym typeface="Open Sans"/>
              </a:rPr>
              <a:t>($25)</a:t>
            </a:r>
            <a:endParaRPr>
              <a:solidFill>
                <a:srgbClr val="222222"/>
              </a:solidFill>
              <a:latin typeface="Open Sans"/>
              <a:ea typeface="Open Sans"/>
              <a:cs typeface="Open Sans"/>
              <a:sym typeface="Open Sans"/>
            </a:endParaRPr>
          </a:p>
          <a:p>
            <a:pPr indent="-342900" lvl="0" marL="457200" marR="0" rtl="0" algn="l">
              <a:spcBef>
                <a:spcPts val="0"/>
              </a:spcBef>
              <a:spcAft>
                <a:spcPts val="0"/>
              </a:spcAft>
              <a:buClr>
                <a:srgbClr val="222222"/>
              </a:buClr>
              <a:buSzPts val="1800"/>
              <a:buFont typeface="Open Sans"/>
              <a:buChar char="❏"/>
            </a:pPr>
            <a:r>
              <a:rPr i="0" lang="en" sz="1600" u="none" cap="none" strike="noStrike">
                <a:solidFill>
                  <a:srgbClr val="222222"/>
                </a:solidFill>
                <a:latin typeface="Open Sans"/>
                <a:ea typeface="Open Sans"/>
                <a:cs typeface="Open Sans"/>
                <a:sym typeface="Open Sans"/>
              </a:rPr>
              <a:t>Additional fees may apply </a:t>
            </a:r>
            <a:endParaRPr i="0" sz="1600" u="none" cap="none" strike="noStrike">
              <a:solidFill>
                <a:srgbClr val="222222"/>
              </a:solidFill>
              <a:latin typeface="Open Sans"/>
              <a:ea typeface="Open Sans"/>
              <a:cs typeface="Open Sans"/>
              <a:sym typeface="Open Sans"/>
            </a:endParaRPr>
          </a:p>
        </p:txBody>
      </p:sp>
      <p:pic>
        <p:nvPicPr>
          <p:cNvPr descr="A sample NC State Student ID Card for the fictional student Carry A. Card" id="392" name="Google Shape;392;p58"/>
          <p:cNvPicPr preferRelativeResize="0"/>
          <p:nvPr/>
        </p:nvPicPr>
        <p:blipFill rotWithShape="1">
          <a:blip r:embed="rId4">
            <a:alphaModFix/>
          </a:blip>
          <a:srcRect b="0" l="0" r="0" t="0"/>
          <a:stretch/>
        </p:blipFill>
        <p:spPr>
          <a:xfrm rot="-513528">
            <a:off x="827073" y="514351"/>
            <a:ext cx="1346907" cy="857250"/>
          </a:xfrm>
          <a:prstGeom prst="rect">
            <a:avLst/>
          </a:prstGeom>
          <a:noFill/>
          <a:ln cap="flat" cmpd="sng" w="9525">
            <a:solidFill>
              <a:srgbClr val="000000"/>
            </a:solidFill>
            <a:prstDash val="solid"/>
            <a:round/>
            <a:headEnd len="sm" w="sm" type="none"/>
            <a:tailEnd len="sm" w="sm" type="none"/>
          </a:ln>
        </p:spPr>
      </p:pic>
      <p:sp>
        <p:nvSpPr>
          <p:cNvPr id="393" name="Google Shape;393;p58"/>
          <p:cNvSpPr/>
          <p:nvPr/>
        </p:nvSpPr>
        <p:spPr>
          <a:xfrm>
            <a:off x="6770943" y="1600200"/>
            <a:ext cx="1219200" cy="819000"/>
          </a:xfrm>
          <a:prstGeom prst="ellipse">
            <a:avLst/>
          </a:prstGeom>
          <a:noFill/>
          <a:ln cap="flat" cmpd="sng" w="31750">
            <a:solidFill>
              <a:srgbClr val="22222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Questrial"/>
              <a:ea typeface="Questrial"/>
              <a:cs typeface="Questrial"/>
              <a:sym typeface="Questrial"/>
            </a:endParaRPr>
          </a:p>
        </p:txBody>
      </p:sp>
      <p:cxnSp>
        <p:nvCxnSpPr>
          <p:cNvPr id="394" name="Google Shape;394;p58"/>
          <p:cNvCxnSpPr/>
          <p:nvPr/>
        </p:nvCxnSpPr>
        <p:spPr>
          <a:xfrm>
            <a:off x="3163125" y="1728131"/>
            <a:ext cx="3883200" cy="291900"/>
          </a:xfrm>
          <a:prstGeom prst="straightConnector1">
            <a:avLst/>
          </a:prstGeom>
          <a:noFill/>
          <a:ln cap="flat" cmpd="sng" w="19050">
            <a:solidFill>
              <a:schemeClr val="dk1"/>
            </a:solidFill>
            <a:prstDash val="solid"/>
            <a:round/>
            <a:headEnd len="sm" w="sm" type="none"/>
            <a:tailEnd len="med" w="med" type="stealth"/>
          </a:ln>
        </p:spPr>
      </p:cxnSp>
      <p:sp>
        <p:nvSpPr>
          <p:cNvPr id="395" name="Google Shape;395;p58"/>
          <p:cNvSpPr txBox="1"/>
          <p:nvPr>
            <p:ph type="title"/>
          </p:nvPr>
        </p:nvSpPr>
        <p:spPr>
          <a:xfrm>
            <a:off x="770775" y="588825"/>
            <a:ext cx="7924800" cy="708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a:solidFill>
                  <a:srgbClr val="222222"/>
                </a:solidFill>
                <a:latin typeface="Open Sans"/>
                <a:ea typeface="Open Sans"/>
                <a:cs typeface="Open Sans"/>
                <a:sym typeface="Open Sans"/>
              </a:rPr>
              <a:t>Campus ID Card</a:t>
            </a:r>
            <a:br>
              <a:rPr i="0" lang="en" sz="3600" u="none" cap="none" strike="noStrike">
                <a:solidFill>
                  <a:srgbClr val="222222"/>
                </a:solidFill>
                <a:latin typeface="Open Sans"/>
                <a:ea typeface="Open Sans"/>
                <a:cs typeface="Open Sans"/>
                <a:sym typeface="Open Sans"/>
              </a:rPr>
            </a:br>
            <a:endParaRPr i="0" sz="3600" u="none" cap="none" strike="noStrike">
              <a:solidFill>
                <a:srgbClr val="222222"/>
              </a:solidFill>
              <a:latin typeface="Open Sans"/>
              <a:ea typeface="Open Sans"/>
              <a:cs typeface="Open Sans"/>
              <a:sym typeface="Open Sans"/>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9"/>
          <p:cNvSpPr txBox="1"/>
          <p:nvPr/>
        </p:nvSpPr>
        <p:spPr>
          <a:xfrm>
            <a:off x="-60700" y="959644"/>
            <a:ext cx="6240000" cy="4058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dk1"/>
              </a:buClr>
              <a:buSzPts val="1200"/>
              <a:buFont typeface="Arial"/>
              <a:buNone/>
            </a:pPr>
            <a:r>
              <a:t/>
            </a:r>
            <a:endParaRPr sz="900">
              <a:solidFill>
                <a:schemeClr val="dk1"/>
              </a:solidFill>
              <a:latin typeface="Century Gothic"/>
              <a:ea typeface="Century Gothic"/>
              <a:cs typeface="Century Gothic"/>
              <a:sym typeface="Century Gothic"/>
            </a:endParaRPr>
          </a:p>
          <a:p>
            <a:pPr indent="0" lvl="0" marL="0" marR="0" rtl="0" algn="ctr">
              <a:spcBef>
                <a:spcPts val="0"/>
              </a:spcBef>
              <a:spcAft>
                <a:spcPts val="0"/>
              </a:spcAft>
              <a:buClr>
                <a:schemeClr val="dk1"/>
              </a:buClr>
              <a:buSzPts val="1200"/>
              <a:buFont typeface="Arial"/>
              <a:buNone/>
            </a:pPr>
            <a:r>
              <a:t/>
            </a:r>
            <a:endParaRPr sz="900">
              <a:solidFill>
                <a:schemeClr val="dk1"/>
              </a:solidFill>
              <a:latin typeface="Century Gothic"/>
              <a:ea typeface="Century Gothic"/>
              <a:cs typeface="Century Gothic"/>
              <a:sym typeface="Century Gothic"/>
            </a:endParaRPr>
          </a:p>
          <a:p>
            <a:pPr indent="0" lvl="0" marL="0" marR="0" rtl="0" algn="ctr">
              <a:spcBef>
                <a:spcPts val="0"/>
              </a:spcBef>
              <a:spcAft>
                <a:spcPts val="0"/>
              </a:spcAft>
              <a:buClr>
                <a:schemeClr val="dk1"/>
              </a:buClr>
              <a:buSzPts val="1200"/>
              <a:buFont typeface="Arial"/>
              <a:buNone/>
            </a:pPr>
            <a:r>
              <a:t/>
            </a:r>
            <a:endParaRPr sz="900">
              <a:solidFill>
                <a:schemeClr val="dk1"/>
              </a:solidFill>
              <a:latin typeface="Century Gothic"/>
              <a:ea typeface="Century Gothic"/>
              <a:cs typeface="Century Gothic"/>
              <a:sym typeface="Century Gothic"/>
            </a:endParaRPr>
          </a:p>
          <a:p>
            <a:pPr indent="-287338" lvl="1" marL="461963" marR="0" rtl="0" algn="l">
              <a:spcBef>
                <a:spcPts val="360"/>
              </a:spcBef>
              <a:spcAft>
                <a:spcPts val="0"/>
              </a:spcAft>
              <a:buClr>
                <a:srgbClr val="222222"/>
              </a:buClr>
              <a:buSzPts val="1700"/>
              <a:buFont typeface="Open Sans"/>
              <a:buChar char="•"/>
            </a:pPr>
            <a:r>
              <a:rPr i="0" lang="en" sz="1700" u="none" cap="none" strike="noStrike">
                <a:solidFill>
                  <a:srgbClr val="222222"/>
                </a:solidFill>
                <a:latin typeface="Open Sans"/>
                <a:ea typeface="Open Sans"/>
                <a:cs typeface="Open Sans"/>
                <a:sym typeface="Open Sans"/>
              </a:rPr>
              <a:t>Wolfline (NC State bus line) to get around campus</a:t>
            </a:r>
            <a:endParaRPr sz="1700">
              <a:solidFill>
                <a:srgbClr val="222222"/>
              </a:solidFill>
              <a:latin typeface="Open Sans"/>
              <a:ea typeface="Open Sans"/>
              <a:cs typeface="Open Sans"/>
              <a:sym typeface="Open Sans"/>
            </a:endParaRPr>
          </a:p>
          <a:p>
            <a:pPr indent="-287338" lvl="1" marL="461963" rtl="0" algn="l">
              <a:spcBef>
                <a:spcPts val="360"/>
              </a:spcBef>
              <a:spcAft>
                <a:spcPts val="0"/>
              </a:spcAft>
              <a:buClr>
                <a:srgbClr val="222222"/>
              </a:buClr>
              <a:buSzPts val="1700"/>
              <a:buFont typeface="Open Sans"/>
              <a:buChar char="•"/>
            </a:pPr>
            <a:r>
              <a:rPr lang="en" sz="1700" u="sng">
                <a:solidFill>
                  <a:schemeClr val="dk1"/>
                </a:solidFill>
                <a:latin typeface="Open Sans"/>
                <a:ea typeface="Open Sans"/>
                <a:cs typeface="Open Sans"/>
                <a:sym typeface="Open Sans"/>
                <a:hlinkClick r:id="rId3">
                  <a:extLst>
                    <a:ext uri="{A12FA001-AC4F-418D-AE19-62706E023703}">
                      <ahyp:hlinkClr val="tx"/>
                    </a:ext>
                  </a:extLst>
                </a:hlinkClick>
              </a:rPr>
              <a:t>GoPass</a:t>
            </a:r>
            <a:r>
              <a:rPr lang="en" sz="1700">
                <a:solidFill>
                  <a:srgbClr val="222222"/>
                </a:solidFill>
                <a:latin typeface="Open Sans"/>
                <a:ea typeface="Open Sans"/>
                <a:cs typeface="Open Sans"/>
                <a:sym typeface="Open Sans"/>
              </a:rPr>
              <a:t> (opens in new tab) allows you to ride for free:</a:t>
            </a:r>
            <a:endParaRPr sz="1700">
              <a:solidFill>
                <a:srgbClr val="222222"/>
              </a:solidFill>
              <a:latin typeface="Open Sans"/>
              <a:ea typeface="Open Sans"/>
              <a:cs typeface="Open Sans"/>
              <a:sym typeface="Open Sans"/>
            </a:endParaRPr>
          </a:p>
          <a:p>
            <a:pPr indent="-222250" lvl="2" marL="796925" rtl="0" algn="l">
              <a:spcBef>
                <a:spcPts val="360"/>
              </a:spcBef>
              <a:spcAft>
                <a:spcPts val="0"/>
              </a:spcAft>
              <a:buClr>
                <a:srgbClr val="222222"/>
              </a:buClr>
              <a:buSzPts val="1700"/>
              <a:buFont typeface="Open Sans"/>
              <a:buChar char="•"/>
            </a:pPr>
            <a:r>
              <a:rPr lang="en" sz="1700">
                <a:solidFill>
                  <a:srgbClr val="222222"/>
                </a:solidFill>
                <a:latin typeface="Open Sans"/>
                <a:ea typeface="Open Sans"/>
                <a:cs typeface="Open Sans"/>
                <a:sym typeface="Open Sans"/>
              </a:rPr>
              <a:t>GoRaleigh (Raleigh bus line)</a:t>
            </a:r>
            <a:endParaRPr sz="1700">
              <a:solidFill>
                <a:srgbClr val="222222"/>
              </a:solidFill>
              <a:latin typeface="Open Sans"/>
              <a:ea typeface="Open Sans"/>
              <a:cs typeface="Open Sans"/>
              <a:sym typeface="Open Sans"/>
            </a:endParaRPr>
          </a:p>
          <a:p>
            <a:pPr indent="-222250" lvl="2" marL="796925" rtl="0" algn="l">
              <a:spcBef>
                <a:spcPts val="360"/>
              </a:spcBef>
              <a:spcAft>
                <a:spcPts val="0"/>
              </a:spcAft>
              <a:buClr>
                <a:srgbClr val="222222"/>
              </a:buClr>
              <a:buSzPts val="1700"/>
              <a:buFont typeface="Open Sans"/>
              <a:buChar char="•"/>
            </a:pPr>
            <a:r>
              <a:rPr lang="en" sz="1700">
                <a:solidFill>
                  <a:srgbClr val="222222"/>
                </a:solidFill>
                <a:latin typeface="Open Sans"/>
                <a:ea typeface="Open Sans"/>
                <a:cs typeface="Open Sans"/>
                <a:sym typeface="Open Sans"/>
              </a:rPr>
              <a:t>GoTriangle (Triangle regional bus line)</a:t>
            </a:r>
            <a:endParaRPr sz="1700">
              <a:solidFill>
                <a:srgbClr val="222222"/>
              </a:solidFill>
              <a:latin typeface="Open Sans"/>
              <a:ea typeface="Open Sans"/>
              <a:cs typeface="Open Sans"/>
              <a:sym typeface="Open Sans"/>
            </a:endParaRPr>
          </a:p>
          <a:p>
            <a:pPr indent="-282575" lvl="1" marL="461963" marR="0" rtl="0" algn="l">
              <a:spcBef>
                <a:spcPts val="360"/>
              </a:spcBef>
              <a:spcAft>
                <a:spcPts val="0"/>
              </a:spcAft>
              <a:buClr>
                <a:srgbClr val="222222"/>
              </a:buClr>
              <a:buSzPts val="1700"/>
              <a:buFont typeface="Open Sans"/>
              <a:buChar char="•"/>
            </a:pPr>
            <a:r>
              <a:rPr lang="en" sz="1700">
                <a:solidFill>
                  <a:srgbClr val="222222"/>
                </a:solidFill>
                <a:latin typeface="Open Sans"/>
                <a:ea typeface="Open Sans"/>
                <a:cs typeface="Open Sans"/>
                <a:sym typeface="Open Sans"/>
              </a:rPr>
              <a:t>Riders will need to board buses using the </a:t>
            </a:r>
            <a:br>
              <a:rPr lang="en" sz="1700">
                <a:solidFill>
                  <a:srgbClr val="222222"/>
                </a:solidFill>
                <a:latin typeface="Open Sans"/>
                <a:ea typeface="Open Sans"/>
                <a:cs typeface="Open Sans"/>
                <a:sym typeface="Open Sans"/>
              </a:rPr>
            </a:br>
            <a:r>
              <a:rPr lang="en" sz="1700">
                <a:solidFill>
                  <a:srgbClr val="222222"/>
                </a:solidFill>
                <a:latin typeface="Open Sans"/>
                <a:ea typeface="Open Sans"/>
                <a:cs typeface="Open Sans"/>
                <a:sym typeface="Open Sans"/>
              </a:rPr>
              <a:t>UMO Mobile app, UMO Card, or cash (exact)</a:t>
            </a:r>
            <a:endParaRPr sz="1700">
              <a:solidFill>
                <a:srgbClr val="222222"/>
              </a:solidFill>
              <a:latin typeface="Open Sans"/>
              <a:ea typeface="Open Sans"/>
              <a:cs typeface="Open Sans"/>
              <a:sym typeface="Open Sans"/>
            </a:endParaRPr>
          </a:p>
          <a:p>
            <a:pPr indent="-287338" lvl="1" marL="461963" marR="0" rtl="0" algn="l">
              <a:spcBef>
                <a:spcPts val="360"/>
              </a:spcBef>
              <a:spcAft>
                <a:spcPts val="0"/>
              </a:spcAft>
              <a:buClr>
                <a:srgbClr val="222222"/>
              </a:buClr>
              <a:buSzPts val="1700"/>
              <a:buFont typeface="Open Sans"/>
              <a:buChar char="•"/>
            </a:pPr>
            <a:r>
              <a:rPr lang="en" sz="1700">
                <a:solidFill>
                  <a:srgbClr val="222222"/>
                </a:solidFill>
                <a:latin typeface="Open Sans"/>
                <a:ea typeface="Open Sans"/>
                <a:cs typeface="Open Sans"/>
                <a:sym typeface="Open Sans"/>
              </a:rPr>
              <a:t>You can download the app to see all bus lines: </a:t>
            </a:r>
            <a:r>
              <a:rPr lang="en" sz="1700" u="sng">
                <a:solidFill>
                  <a:schemeClr val="hlink"/>
                </a:solidFill>
                <a:highlight>
                  <a:srgbClr val="FFFFFF"/>
                </a:highlight>
                <a:latin typeface="Open Sans"/>
                <a:ea typeface="Open Sans"/>
                <a:cs typeface="Open Sans"/>
                <a:sym typeface="Open Sans"/>
                <a:hlinkClick r:id="rId4"/>
              </a:rPr>
              <a:t>Passio Go! App</a:t>
            </a:r>
            <a:endParaRPr b="1" sz="1700">
              <a:solidFill>
                <a:schemeClr val="dk1"/>
              </a:solidFill>
              <a:latin typeface="Open Sans"/>
              <a:ea typeface="Open Sans"/>
              <a:cs typeface="Open Sans"/>
              <a:sym typeface="Open Sans"/>
            </a:endParaRPr>
          </a:p>
        </p:txBody>
      </p:sp>
      <p:pic>
        <p:nvPicPr>
          <p:cNvPr descr="Wolfline Bus Stop Sign" id="401" name="Google Shape;401;p59"/>
          <p:cNvPicPr preferRelativeResize="0"/>
          <p:nvPr/>
        </p:nvPicPr>
        <p:blipFill rotWithShape="1">
          <a:blip r:embed="rId5">
            <a:alphaModFix/>
          </a:blip>
          <a:srcRect b="0" l="0" r="0" t="0"/>
          <a:stretch/>
        </p:blipFill>
        <p:spPr>
          <a:xfrm>
            <a:off x="6091000" y="591244"/>
            <a:ext cx="2842175" cy="2263369"/>
          </a:xfrm>
          <a:prstGeom prst="rect">
            <a:avLst/>
          </a:prstGeom>
          <a:noFill/>
          <a:ln cap="flat" cmpd="sng" w="38100">
            <a:solidFill>
              <a:srgbClr val="222222"/>
            </a:solidFill>
            <a:prstDash val="dot"/>
            <a:round/>
            <a:headEnd len="sm" w="sm" type="none"/>
            <a:tailEnd len="sm" w="sm" type="none"/>
          </a:ln>
        </p:spPr>
      </p:pic>
      <p:pic>
        <p:nvPicPr>
          <p:cNvPr descr="A picture of a local city bus" id="402" name="Google Shape;402;p59"/>
          <p:cNvPicPr preferRelativeResize="0"/>
          <p:nvPr/>
        </p:nvPicPr>
        <p:blipFill rotWithShape="1">
          <a:blip r:embed="rId6">
            <a:alphaModFix/>
          </a:blip>
          <a:srcRect b="0" l="0" r="0" t="0"/>
          <a:stretch/>
        </p:blipFill>
        <p:spPr>
          <a:xfrm>
            <a:off x="6091001" y="3200400"/>
            <a:ext cx="2842175" cy="1664494"/>
          </a:xfrm>
          <a:prstGeom prst="rect">
            <a:avLst/>
          </a:prstGeom>
          <a:noFill/>
          <a:ln cap="flat" cmpd="sng" w="38100">
            <a:solidFill>
              <a:schemeClr val="accent1"/>
            </a:solidFill>
            <a:prstDash val="dot"/>
            <a:round/>
            <a:headEnd len="sm" w="sm" type="none"/>
            <a:tailEnd len="sm" w="sm" type="none"/>
          </a:ln>
        </p:spPr>
      </p:pic>
      <p:sp>
        <p:nvSpPr>
          <p:cNvPr id="403" name="Google Shape;403;p59"/>
          <p:cNvSpPr txBox="1"/>
          <p:nvPr>
            <p:ph type="title"/>
          </p:nvPr>
        </p:nvSpPr>
        <p:spPr>
          <a:xfrm>
            <a:off x="-968000" y="769975"/>
            <a:ext cx="7924800" cy="708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a:solidFill>
                  <a:srgbClr val="222222"/>
                </a:solidFill>
                <a:latin typeface="Open Sans"/>
                <a:ea typeface="Open Sans"/>
                <a:cs typeface="Open Sans"/>
                <a:sym typeface="Open Sans"/>
              </a:rPr>
              <a:t>Transportation</a:t>
            </a:r>
            <a:br>
              <a:rPr b="0" i="0" lang="en" sz="3600" u="none" cap="none" strike="noStrike">
                <a:solidFill>
                  <a:srgbClr val="222222"/>
                </a:solidFill>
                <a:latin typeface="Open Sans"/>
                <a:ea typeface="Open Sans"/>
                <a:cs typeface="Open Sans"/>
                <a:sym typeface="Open Sans"/>
              </a:rPr>
            </a:br>
            <a:endParaRPr b="0" i="0" sz="3600" u="none" cap="none" strike="noStrike">
              <a:solidFill>
                <a:srgbClr val="222222"/>
              </a:solidFill>
              <a:latin typeface="Open Sans"/>
              <a:ea typeface="Open Sans"/>
              <a:cs typeface="Open Sans"/>
              <a:sym typeface="Open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60"/>
          <p:cNvSpPr txBox="1"/>
          <p:nvPr>
            <p:ph type="title"/>
          </p:nvPr>
        </p:nvSpPr>
        <p:spPr>
          <a:xfrm>
            <a:off x="490250" y="526350"/>
            <a:ext cx="8195700" cy="4090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400" u="none" cap="none" strike="noStrike">
                <a:solidFill>
                  <a:schemeClr val="lt1"/>
                </a:solidFill>
                <a:latin typeface="Open Sans"/>
                <a:ea typeface="Open Sans"/>
                <a:cs typeface="Open Sans"/>
                <a:sym typeface="Open Sans"/>
              </a:rPr>
              <a:t>Life in the US </a:t>
            </a:r>
            <a:br>
              <a:rPr i="0" lang="en" sz="4400" u="none" cap="none" strike="noStrike">
                <a:solidFill>
                  <a:schemeClr val="lt1"/>
                </a:solidFill>
                <a:latin typeface="Open Sans"/>
                <a:ea typeface="Open Sans"/>
                <a:cs typeface="Open Sans"/>
                <a:sym typeface="Open Sans"/>
              </a:rPr>
            </a:br>
            <a:r>
              <a:rPr i="0" lang="en" sz="4400" u="none" cap="none" strike="noStrike">
                <a:solidFill>
                  <a:schemeClr val="lt1"/>
                </a:solidFill>
                <a:latin typeface="Open Sans"/>
                <a:ea typeface="Open Sans"/>
                <a:cs typeface="Open Sans"/>
                <a:sym typeface="Open Sans"/>
              </a:rPr>
              <a:t>and at </a:t>
            </a:r>
            <a:endParaRPr i="0" sz="4400" u="none" cap="none" strike="noStrike">
              <a:solidFill>
                <a:schemeClr val="lt1"/>
              </a:solidFill>
              <a:latin typeface="Open Sans"/>
              <a:ea typeface="Open Sans"/>
              <a:cs typeface="Open Sans"/>
              <a:sym typeface="Open Sans"/>
            </a:endParaRPr>
          </a:p>
          <a:p>
            <a:pPr indent="0" lvl="0" marL="0" marR="0" rtl="0" algn="ctr">
              <a:spcBef>
                <a:spcPts val="0"/>
              </a:spcBef>
              <a:spcAft>
                <a:spcPts val="0"/>
              </a:spcAft>
              <a:buNone/>
            </a:pPr>
            <a:r>
              <a:rPr i="0" lang="en" sz="4400" u="none" cap="none" strike="noStrike">
                <a:solidFill>
                  <a:schemeClr val="lt1"/>
                </a:solidFill>
                <a:latin typeface="Open Sans"/>
                <a:ea typeface="Open Sans"/>
                <a:cs typeface="Open Sans"/>
                <a:sym typeface="Open Sans"/>
              </a:rPr>
              <a:t>NC State</a:t>
            </a:r>
            <a:endParaRPr i="0" sz="4400" u="none" cap="none" strike="noStrike">
              <a:solidFill>
                <a:schemeClr val="lt1"/>
              </a:solidFill>
              <a:latin typeface="Open Sans"/>
              <a:ea typeface="Open Sans"/>
              <a:cs typeface="Open Sans"/>
              <a:sym typeface="Open Sans"/>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descr="Jessica Jameson works with a colleague in Leazar Hall. They are working to bring different disciplines together so that they may communicate better. Photo by Marc Hall" id="413" name="Google Shape;413;p61" title="_MH13713.jpg"/>
          <p:cNvPicPr preferRelativeResize="0"/>
          <p:nvPr/>
        </p:nvPicPr>
        <p:blipFill rotWithShape="1">
          <a:blip r:embed="rId3">
            <a:alphaModFix/>
          </a:blip>
          <a:srcRect b="20041" l="0" r="0" t="15455"/>
          <a:stretch/>
        </p:blipFill>
        <p:spPr>
          <a:xfrm>
            <a:off x="853025" y="1011213"/>
            <a:ext cx="3225800" cy="3121074"/>
          </a:xfrm>
          <a:prstGeom prst="rect">
            <a:avLst/>
          </a:prstGeom>
          <a:noFill/>
          <a:ln cap="flat" cmpd="sng" w="28575">
            <a:solidFill>
              <a:schemeClr val="dk1"/>
            </a:solidFill>
            <a:prstDash val="dot"/>
            <a:round/>
            <a:headEnd len="sm" w="sm" type="none"/>
            <a:tailEnd len="sm" w="sm" type="none"/>
          </a:ln>
        </p:spPr>
      </p:pic>
      <p:sp>
        <p:nvSpPr>
          <p:cNvPr id="414" name="Google Shape;414;p61"/>
          <p:cNvSpPr txBox="1"/>
          <p:nvPr>
            <p:ph idx="4" type="body"/>
          </p:nvPr>
        </p:nvSpPr>
        <p:spPr>
          <a:xfrm>
            <a:off x="4657425" y="1090056"/>
            <a:ext cx="4041900" cy="29634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 sz="3600">
                <a:solidFill>
                  <a:srgbClr val="000000"/>
                </a:solidFill>
                <a:latin typeface="Open Sans"/>
                <a:ea typeface="Open Sans"/>
                <a:cs typeface="Open Sans"/>
                <a:sym typeface="Open Sans"/>
              </a:rPr>
              <a:t>Participation in cultural activities is a </a:t>
            </a:r>
            <a:r>
              <a:rPr b="1" lang="en" sz="3600">
                <a:solidFill>
                  <a:srgbClr val="000000"/>
                </a:solidFill>
                <a:latin typeface="Open Sans"/>
                <a:ea typeface="Open Sans"/>
                <a:cs typeface="Open Sans"/>
                <a:sym typeface="Open Sans"/>
              </a:rPr>
              <a:t>requirement</a:t>
            </a:r>
            <a:r>
              <a:rPr lang="en" sz="3600">
                <a:solidFill>
                  <a:srgbClr val="000000"/>
                </a:solidFill>
                <a:latin typeface="Open Sans"/>
                <a:ea typeface="Open Sans"/>
                <a:cs typeface="Open Sans"/>
                <a:sym typeface="Open Sans"/>
              </a:rPr>
              <a:t> of the J-1 Program. </a:t>
            </a:r>
            <a:endParaRPr sz="3600">
              <a:solidFill>
                <a:srgbClr val="000000"/>
              </a:solidFill>
            </a:endParaRPr>
          </a:p>
          <a:p>
            <a:pPr indent="0" lvl="0" marL="0" rtl="0" algn="l">
              <a:spcBef>
                <a:spcPts val="0"/>
              </a:spcBef>
              <a:spcAft>
                <a:spcPts val="0"/>
              </a:spcAft>
              <a:buNone/>
            </a:pPr>
            <a:r>
              <a:t/>
            </a:r>
            <a:endParaRPr sz="1400">
              <a:solidFill>
                <a:srgbClr val="000000"/>
              </a:solidFill>
            </a:endParaRPr>
          </a:p>
          <a:p>
            <a:pPr indent="0" lvl="0" marL="0" rtl="0" algn="l">
              <a:spcBef>
                <a:spcPts val="480"/>
              </a:spcBef>
              <a:spcAft>
                <a:spcPts val="0"/>
              </a:spcAft>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8" name="Shape 418"/>
        <p:cNvGrpSpPr/>
        <p:nvPr/>
      </p:nvGrpSpPr>
      <p:grpSpPr>
        <a:xfrm>
          <a:off x="0" y="0"/>
          <a:ext cx="0" cy="0"/>
          <a:chOff x="0" y="0"/>
          <a:chExt cx="0" cy="0"/>
        </a:xfrm>
      </p:grpSpPr>
      <p:sp>
        <p:nvSpPr>
          <p:cNvPr id="419" name="Google Shape;419;p62"/>
          <p:cNvSpPr txBox="1"/>
          <p:nvPr>
            <p:ph type="title"/>
          </p:nvPr>
        </p:nvSpPr>
        <p:spPr>
          <a:xfrm>
            <a:off x="239225" y="287125"/>
            <a:ext cx="8578200" cy="18888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n" sz="3200">
                <a:solidFill>
                  <a:schemeClr val="lt1"/>
                </a:solidFill>
                <a:latin typeface="Open Sans"/>
                <a:ea typeface="Open Sans"/>
                <a:cs typeface="Open Sans"/>
                <a:sym typeface="Open Sans"/>
              </a:rPr>
              <a:t>Discussion:</a:t>
            </a:r>
            <a:br>
              <a:rPr b="1" lang="en" sz="3200">
                <a:solidFill>
                  <a:schemeClr val="lt1"/>
                </a:solidFill>
                <a:latin typeface="Open Sans"/>
                <a:ea typeface="Open Sans"/>
                <a:cs typeface="Open Sans"/>
                <a:sym typeface="Open Sans"/>
              </a:rPr>
            </a:br>
            <a:r>
              <a:rPr b="1" lang="en" sz="3200">
                <a:solidFill>
                  <a:schemeClr val="lt1"/>
                </a:solidFill>
                <a:latin typeface="Open Sans"/>
                <a:ea typeface="Open Sans"/>
                <a:cs typeface="Open Sans"/>
                <a:sym typeface="Open Sans"/>
              </a:rPr>
              <a:t>What does it mean to get involved with US culture?</a:t>
            </a:r>
            <a:endParaRPr b="1" i="0" sz="3200" u="none" cap="none" strike="noStrike">
              <a:solidFill>
                <a:schemeClr val="lt1"/>
              </a:solidFill>
              <a:latin typeface="Open Sans"/>
              <a:ea typeface="Open Sans"/>
              <a:cs typeface="Open Sans"/>
              <a:sym typeface="Open Sans"/>
            </a:endParaRPr>
          </a:p>
        </p:txBody>
      </p:sp>
      <p:pic>
        <p:nvPicPr>
          <p:cNvPr descr="Fair goers make their way down one of the main thoroughfares at the North Carolina State Fair, 2023. Photo by Marc Hall at the North Carolina State Fair, 2023. Photo by Marc Hall" id="420" name="Google Shape;420;p62" title="_MAH0975.jpg"/>
          <p:cNvPicPr preferRelativeResize="0"/>
          <p:nvPr/>
        </p:nvPicPr>
        <p:blipFill>
          <a:blip r:embed="rId3">
            <a:alphaModFix/>
          </a:blip>
          <a:stretch>
            <a:fillRect/>
          </a:stretch>
        </p:blipFill>
        <p:spPr>
          <a:xfrm>
            <a:off x="4825401" y="2175923"/>
            <a:ext cx="3163563" cy="2103775"/>
          </a:xfrm>
          <a:prstGeom prst="rect">
            <a:avLst/>
          </a:prstGeom>
          <a:noFill/>
          <a:ln cap="flat" cmpd="sng" w="28575">
            <a:solidFill>
              <a:schemeClr val="lt1"/>
            </a:solidFill>
            <a:prstDash val="dot"/>
            <a:round/>
            <a:headEnd len="sm" w="sm" type="none"/>
            <a:tailEnd len="sm" w="sm" type="none"/>
          </a:ln>
        </p:spPr>
      </p:pic>
      <p:pic>
        <p:nvPicPr>
          <p:cNvPr descr="Packapalooza is NC State’s signature all-day block party and street festival, capping off Wolfpack Welcome Week on Saturday, Aug. 23, 2025 from 2 to 10 p.m. This vibrant event, held on Hillsborough Street, brings together NC State students, faculty, staff, alums, families, and the local community to kick off the academic year with music, entertainment, family-friendly activities, food, and all things Wolfpack. Photo by Marc Hall" id="421" name="Google Shape;421;p62" title="_MAH3533.jpg"/>
          <p:cNvPicPr preferRelativeResize="0"/>
          <p:nvPr/>
        </p:nvPicPr>
        <p:blipFill>
          <a:blip r:embed="rId4">
            <a:alphaModFix/>
          </a:blip>
          <a:stretch>
            <a:fillRect/>
          </a:stretch>
        </p:blipFill>
        <p:spPr>
          <a:xfrm>
            <a:off x="1125375" y="2175925"/>
            <a:ext cx="3163575" cy="2103775"/>
          </a:xfrm>
          <a:prstGeom prst="rect">
            <a:avLst/>
          </a:prstGeom>
          <a:noFill/>
          <a:ln cap="flat" cmpd="sng" w="28575">
            <a:solidFill>
              <a:schemeClr val="lt1"/>
            </a:solidFill>
            <a:prstDash val="dot"/>
            <a:round/>
            <a:headEnd len="sm" w="sm" type="none"/>
            <a:tailEnd len="sm" w="sm" type="none"/>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3"/>
          <p:cNvSpPr txBox="1"/>
          <p:nvPr>
            <p:ph type="title"/>
          </p:nvPr>
        </p:nvSpPr>
        <p:spPr>
          <a:xfrm>
            <a:off x="342900" y="457201"/>
            <a:ext cx="8458200" cy="571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3200">
                <a:solidFill>
                  <a:srgbClr val="222222"/>
                </a:solidFill>
                <a:latin typeface="Open Sans"/>
                <a:ea typeface="Open Sans"/>
                <a:cs typeface="Open Sans"/>
                <a:sym typeface="Open Sans"/>
              </a:rPr>
              <a:t>Getting Involved in Raleigh and the Area</a:t>
            </a:r>
            <a:endParaRPr i="0" sz="3200" u="none" cap="none" strike="noStrike">
              <a:solidFill>
                <a:srgbClr val="222222"/>
              </a:solidFill>
              <a:latin typeface="Open Sans"/>
              <a:ea typeface="Open Sans"/>
              <a:cs typeface="Open Sans"/>
              <a:sym typeface="Open Sans"/>
            </a:endParaRPr>
          </a:p>
        </p:txBody>
      </p:sp>
      <p:graphicFrame>
        <p:nvGraphicFramePr>
          <p:cNvPr id="428" name="Google Shape;428;p63"/>
          <p:cNvGraphicFramePr/>
          <p:nvPr/>
        </p:nvGraphicFramePr>
        <p:xfrm>
          <a:off x="342925" y="1302678"/>
          <a:ext cx="3000000" cy="3000000"/>
        </p:xfrm>
        <a:graphic>
          <a:graphicData uri="http://schemas.openxmlformats.org/drawingml/2006/table">
            <a:tbl>
              <a:tblPr bandRow="1" firstRow="1">
                <a:noFill/>
                <a:tableStyleId>{D6C48FBD-4B7C-47C3-B527-680512FCFCC1}</a:tableStyleId>
              </a:tblPr>
              <a:tblGrid>
                <a:gridCol w="2582300"/>
                <a:gridCol w="2835175"/>
                <a:gridCol w="3040700"/>
              </a:tblGrid>
              <a:tr h="360275">
                <a:tc>
                  <a:txBody>
                    <a:bodyPr/>
                    <a:lstStyle/>
                    <a:p>
                      <a:pPr indent="0" lvl="0" marL="0" marR="0" rtl="0" algn="ctr">
                        <a:spcBef>
                          <a:spcPts val="0"/>
                        </a:spcBef>
                        <a:spcAft>
                          <a:spcPts val="0"/>
                        </a:spcAft>
                        <a:buNone/>
                      </a:pPr>
                      <a:r>
                        <a:rPr lang="en" sz="2000">
                          <a:latin typeface="Open Sans"/>
                          <a:ea typeface="Open Sans"/>
                          <a:cs typeface="Open Sans"/>
                          <a:sym typeface="Open Sans"/>
                        </a:rPr>
                        <a:t>Spring/Summer</a:t>
                      </a:r>
                      <a:endParaRPr sz="2000">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c>
                  <a:txBody>
                    <a:bodyPr/>
                    <a:lstStyle/>
                    <a:p>
                      <a:pPr indent="0" lvl="0" marL="0" marR="0" rtl="0" algn="ctr">
                        <a:spcBef>
                          <a:spcPts val="0"/>
                        </a:spcBef>
                        <a:spcAft>
                          <a:spcPts val="0"/>
                        </a:spcAft>
                        <a:buNone/>
                      </a:pPr>
                      <a:r>
                        <a:rPr lang="en" sz="2000">
                          <a:latin typeface="Open Sans"/>
                          <a:ea typeface="Open Sans"/>
                          <a:cs typeface="Open Sans"/>
                          <a:sym typeface="Open Sans"/>
                        </a:rPr>
                        <a:t>Fall</a:t>
                      </a:r>
                      <a:endParaRPr sz="2000">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c>
                  <a:txBody>
                    <a:bodyPr/>
                    <a:lstStyle/>
                    <a:p>
                      <a:pPr indent="0" lvl="0" marL="0" marR="0" rtl="0" algn="ctr">
                        <a:spcBef>
                          <a:spcPts val="0"/>
                        </a:spcBef>
                        <a:spcAft>
                          <a:spcPts val="0"/>
                        </a:spcAft>
                        <a:buNone/>
                      </a:pPr>
                      <a:r>
                        <a:rPr lang="en" sz="2000">
                          <a:latin typeface="Open Sans"/>
                          <a:ea typeface="Open Sans"/>
                          <a:cs typeface="Open Sans"/>
                          <a:sym typeface="Open Sans"/>
                        </a:rPr>
                        <a:t>Winter</a:t>
                      </a:r>
                      <a:endParaRPr sz="2000">
                        <a:latin typeface="Open Sans"/>
                        <a:ea typeface="Open Sans"/>
                        <a:cs typeface="Open Sans"/>
                        <a:sym typeface="Open Sans"/>
                      </a:endParaRPr>
                    </a:p>
                  </a:txBody>
                  <a:tcPr marT="34300" marB="34300" marR="91450" marL="91450" anchor="ctr">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dk1"/>
                    </a:solidFill>
                  </a:tcPr>
                </a:tc>
              </a:tr>
              <a:tr h="3389800">
                <a:tc>
                  <a:txBody>
                    <a:bodyPr/>
                    <a:lstStyle/>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Packapalooza</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Day Trips to the Beach</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Dorothea</a:t>
                      </a:r>
                      <a:r>
                        <a:rPr lang="en" sz="2000">
                          <a:solidFill>
                            <a:srgbClr val="000000"/>
                          </a:solidFill>
                          <a:latin typeface="Open Sans"/>
                          <a:ea typeface="Open Sans"/>
                          <a:cs typeface="Open Sans"/>
                          <a:sym typeface="Open Sans"/>
                        </a:rPr>
                        <a:t> Dix Park </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NC Museum of Art</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Farmer’s Market</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JC Raulston </a:t>
                      </a:r>
                      <a:r>
                        <a:rPr lang="en" sz="2000">
                          <a:solidFill>
                            <a:srgbClr val="000000"/>
                          </a:solidFill>
                          <a:latin typeface="Open Sans"/>
                          <a:ea typeface="Open Sans"/>
                          <a:cs typeface="Open Sans"/>
                          <a:sym typeface="Open Sans"/>
                        </a:rPr>
                        <a:t>Arboretum</a:t>
                      </a:r>
                      <a:endParaRPr sz="2000">
                        <a:solidFill>
                          <a:srgbClr val="000000"/>
                        </a:solidFill>
                        <a:latin typeface="Open Sans"/>
                        <a:ea typeface="Open Sans"/>
                        <a:cs typeface="Open Sans"/>
                        <a:sym typeface="Open Sans"/>
                      </a:endParaRPr>
                    </a:p>
                    <a:p>
                      <a:pPr indent="0" lvl="0" marL="214313" marR="0" rtl="0" algn="l">
                        <a:spcBef>
                          <a:spcPts val="0"/>
                        </a:spcBef>
                        <a:spcAft>
                          <a:spcPts val="0"/>
                        </a:spcAft>
                        <a:buNone/>
                      </a:pPr>
                      <a:r>
                        <a:t/>
                      </a:r>
                      <a:endParaRPr sz="2000">
                        <a:solidFill>
                          <a:srgbClr val="000000"/>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c>
                  <a:txBody>
                    <a:bodyPr/>
                    <a:lstStyle/>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North Carolina State Fair</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BugFest</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Day Trips to the Mountains</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Halloween</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Pumpkin Picking</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Corn Mazes</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Umstead State Park</a:t>
                      </a:r>
                      <a:endParaRPr sz="2000">
                        <a:solidFill>
                          <a:srgbClr val="000000"/>
                        </a:solidFill>
                        <a:latin typeface="Open Sans"/>
                        <a:ea typeface="Open Sans"/>
                        <a:cs typeface="Open Sans"/>
                        <a:sym typeface="Open Sans"/>
                      </a:endParaRPr>
                    </a:p>
                    <a:p>
                      <a:pPr indent="0" lvl="0" marL="214313" marR="0" rtl="0" algn="l">
                        <a:spcBef>
                          <a:spcPts val="0"/>
                        </a:spcBef>
                        <a:spcAft>
                          <a:spcPts val="0"/>
                        </a:spcAft>
                        <a:buNone/>
                      </a:pPr>
                      <a:r>
                        <a:t/>
                      </a:r>
                      <a:endParaRPr sz="2000">
                        <a:solidFill>
                          <a:srgbClr val="000000"/>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c>
                  <a:txBody>
                    <a:bodyPr/>
                    <a:lstStyle/>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I</a:t>
                      </a:r>
                      <a:r>
                        <a:rPr lang="en" sz="2000">
                          <a:solidFill>
                            <a:srgbClr val="000000"/>
                          </a:solidFill>
                          <a:latin typeface="Open Sans"/>
                          <a:ea typeface="Open Sans"/>
                          <a:cs typeface="Open Sans"/>
                          <a:sym typeface="Open Sans"/>
                        </a:rPr>
                        <a:t>ce Skating in Downtown Raleigh</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Chinese Lantern Festival in Cary</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Holiday Express in Pullen Park</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Carolina Hurricanes Hockey</a:t>
                      </a:r>
                      <a:endParaRPr sz="2000">
                        <a:solidFill>
                          <a:srgbClr val="000000"/>
                        </a:solidFill>
                        <a:latin typeface="Open Sans"/>
                        <a:ea typeface="Open Sans"/>
                        <a:cs typeface="Open Sans"/>
                        <a:sym typeface="Open Sans"/>
                      </a:endParaRPr>
                    </a:p>
                    <a:p>
                      <a:pPr indent="-177006" lvl="0" marL="214313" marR="0" rtl="0" algn="l">
                        <a:spcBef>
                          <a:spcPts val="0"/>
                        </a:spcBef>
                        <a:spcAft>
                          <a:spcPts val="0"/>
                        </a:spcAft>
                        <a:buClr>
                          <a:srgbClr val="000000"/>
                        </a:buClr>
                        <a:buSzPts val="2000"/>
                        <a:buFont typeface="Open Sans"/>
                        <a:buChar char="●"/>
                      </a:pPr>
                      <a:r>
                        <a:rPr lang="en" sz="2000">
                          <a:solidFill>
                            <a:srgbClr val="000000"/>
                          </a:solidFill>
                          <a:latin typeface="Open Sans"/>
                          <a:ea typeface="Open Sans"/>
                          <a:cs typeface="Open Sans"/>
                          <a:sym typeface="Open Sans"/>
                        </a:rPr>
                        <a:t>Krispy Kreme Challenge</a:t>
                      </a:r>
                      <a:endParaRPr sz="2000">
                        <a:solidFill>
                          <a:srgbClr val="000000"/>
                        </a:solidFill>
                        <a:latin typeface="Open Sans"/>
                        <a:ea typeface="Open Sans"/>
                        <a:cs typeface="Open Sans"/>
                        <a:sym typeface="Open Sans"/>
                      </a:endParaRPr>
                    </a:p>
                  </a:txBody>
                  <a:tcPr marT="34300" marB="34300" marR="91450" marL="91450">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4"/>
          <p:cNvSpPr txBox="1"/>
          <p:nvPr/>
        </p:nvSpPr>
        <p:spPr>
          <a:xfrm>
            <a:off x="228600" y="3257550"/>
            <a:ext cx="8610600" cy="1454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00">
              <a:solidFill>
                <a:srgbClr val="222222"/>
              </a:solidFill>
              <a:latin typeface="Open Sans"/>
              <a:ea typeface="Open Sans"/>
              <a:cs typeface="Open Sans"/>
              <a:sym typeface="Open Sans"/>
            </a:endParaRPr>
          </a:p>
          <a:p>
            <a:pPr indent="0" lvl="0" marL="571500" marR="0" rtl="0" algn="ctr">
              <a:spcBef>
                <a:spcPts val="0"/>
              </a:spcBef>
              <a:spcAft>
                <a:spcPts val="0"/>
              </a:spcAft>
              <a:buNone/>
            </a:pPr>
            <a:r>
              <a:rPr lang="en" sz="2300">
                <a:solidFill>
                  <a:srgbClr val="222222"/>
                </a:solidFill>
                <a:latin typeface="Open Sans"/>
                <a:ea typeface="Open Sans"/>
                <a:cs typeface="Open Sans"/>
                <a:sym typeface="Open Sans"/>
              </a:rPr>
              <a:t>OIS offers opportunities to enrich your cultural experience. </a:t>
            </a:r>
            <a:r>
              <a:rPr lang="en" sz="2300">
                <a:solidFill>
                  <a:srgbClr val="222222"/>
                </a:solidFill>
                <a:latin typeface="Open Sans"/>
                <a:ea typeface="Open Sans"/>
                <a:cs typeface="Open Sans"/>
                <a:sym typeface="Open Sans"/>
              </a:rPr>
              <a:t>If the event is off-campus, we </a:t>
            </a:r>
            <a:r>
              <a:rPr lang="en" sz="2300">
                <a:solidFill>
                  <a:srgbClr val="222222"/>
                </a:solidFill>
                <a:latin typeface="Open Sans"/>
                <a:ea typeface="Open Sans"/>
                <a:cs typeface="Open Sans"/>
                <a:sym typeface="Open Sans"/>
              </a:rPr>
              <a:t>provide transportation</a:t>
            </a:r>
            <a:r>
              <a:rPr lang="en" sz="2300">
                <a:solidFill>
                  <a:srgbClr val="222222"/>
                </a:solidFill>
                <a:latin typeface="Open Sans"/>
                <a:ea typeface="Open Sans"/>
                <a:cs typeface="Open Sans"/>
                <a:sym typeface="Open Sans"/>
              </a:rPr>
              <a:t>!</a:t>
            </a:r>
            <a:r>
              <a:rPr lang="en" sz="2300">
                <a:solidFill>
                  <a:srgbClr val="222222"/>
                </a:solidFill>
                <a:latin typeface="Open Sans"/>
                <a:ea typeface="Open Sans"/>
                <a:cs typeface="Open Sans"/>
                <a:sym typeface="Open Sans"/>
              </a:rPr>
              <a:t> </a:t>
            </a:r>
            <a:endParaRPr sz="1300">
              <a:solidFill>
                <a:srgbClr val="222222"/>
              </a:solidFill>
              <a:latin typeface="Open Sans"/>
              <a:ea typeface="Open Sans"/>
              <a:cs typeface="Open Sans"/>
              <a:sym typeface="Open Sans"/>
            </a:endParaRPr>
          </a:p>
        </p:txBody>
      </p:sp>
      <p:pic>
        <p:nvPicPr>
          <p:cNvPr descr="Students, faculty and staff enjoyed cupcakes adorned with international flags during the dedication of the Global Courtyard. " id="434" name="Google Shape;434;p64" title="_BK19651.jpg"/>
          <p:cNvPicPr preferRelativeResize="0"/>
          <p:nvPr/>
        </p:nvPicPr>
        <p:blipFill>
          <a:blip r:embed="rId3">
            <a:alphaModFix/>
          </a:blip>
          <a:stretch>
            <a:fillRect/>
          </a:stretch>
        </p:blipFill>
        <p:spPr>
          <a:xfrm>
            <a:off x="4434075" y="697894"/>
            <a:ext cx="3303843" cy="2202562"/>
          </a:xfrm>
          <a:prstGeom prst="rect">
            <a:avLst/>
          </a:prstGeom>
          <a:noFill/>
          <a:ln cap="flat" cmpd="sng" w="38100">
            <a:solidFill>
              <a:schemeClr val="dk2"/>
            </a:solidFill>
            <a:prstDash val="dot"/>
            <a:round/>
            <a:headEnd len="sm" w="sm" type="none"/>
            <a:tailEnd len="sm" w="sm" type="none"/>
          </a:ln>
        </p:spPr>
      </p:pic>
      <p:sp>
        <p:nvSpPr>
          <p:cNvPr id="435" name="Google Shape;435;p64"/>
          <p:cNvSpPr txBox="1"/>
          <p:nvPr>
            <p:ph type="title"/>
          </p:nvPr>
        </p:nvSpPr>
        <p:spPr>
          <a:xfrm>
            <a:off x="516850" y="1445025"/>
            <a:ext cx="3303900" cy="708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4000">
                <a:solidFill>
                  <a:srgbClr val="222222"/>
                </a:solidFill>
                <a:latin typeface="Open Sans"/>
                <a:ea typeface="Open Sans"/>
                <a:cs typeface="Open Sans"/>
                <a:sym typeface="Open Sans"/>
              </a:rPr>
              <a:t>OIS Programs</a:t>
            </a:r>
            <a:endParaRPr i="0" sz="4000" u="none" cap="none" strike="noStrike">
              <a:solidFill>
                <a:srgbClr val="222222"/>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PROCESSING TIME&#10;&#10;up to…&#10;Email Response:  &#10;3 business days&#10;&#10;New Document:  &#10;10 business days..." id="116" name="Google Shape;116;p20"/>
          <p:cNvPicPr preferRelativeResize="0"/>
          <p:nvPr/>
        </p:nvPicPr>
        <p:blipFill rotWithShape="1">
          <a:blip r:embed="rId3">
            <a:alphaModFix/>
          </a:blip>
          <a:srcRect b="0" l="0" r="0" t="59205"/>
          <a:stretch/>
        </p:blipFill>
        <p:spPr>
          <a:xfrm>
            <a:off x="1359000" y="2966450"/>
            <a:ext cx="2999999" cy="1975624"/>
          </a:xfrm>
          <a:prstGeom prst="rect">
            <a:avLst/>
          </a:prstGeom>
          <a:noFill/>
          <a:ln cap="flat" cmpd="sng" w="38100">
            <a:solidFill>
              <a:srgbClr val="000000"/>
            </a:solidFill>
            <a:prstDash val="dot"/>
            <a:round/>
            <a:headEnd len="sm" w="sm" type="none"/>
            <a:tailEnd len="sm" w="sm" type="none"/>
          </a:ln>
        </p:spPr>
      </p:pic>
      <p:sp>
        <p:nvSpPr>
          <p:cNvPr id="117" name="Google Shape;117;p20"/>
          <p:cNvSpPr txBox="1"/>
          <p:nvPr/>
        </p:nvSpPr>
        <p:spPr>
          <a:xfrm>
            <a:off x="1318300" y="3038325"/>
            <a:ext cx="30813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t/>
            </a:r>
            <a:endParaRPr b="1" i="0" sz="700" u="none" cap="none" strike="noStrike">
              <a:solidFill>
                <a:srgbClr val="EEECE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300"/>
              <a:buFont typeface="Arial"/>
              <a:buNone/>
            </a:pPr>
            <a:r>
              <a:rPr b="1" i="0" lang="en" sz="2000" u="none" cap="none" strike="noStrike">
                <a:solidFill>
                  <a:schemeClr val="lt1"/>
                </a:solidFill>
                <a:latin typeface="Open Sans"/>
                <a:ea typeface="Open Sans"/>
                <a:cs typeface="Open Sans"/>
                <a:sym typeface="Open Sans"/>
              </a:rPr>
              <a:t>PROCESSING TIME</a:t>
            </a:r>
            <a:endParaRPr b="1" i="0" sz="20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700"/>
              <a:buFont typeface="Arial"/>
              <a:buNone/>
            </a:pPr>
            <a:r>
              <a:t/>
            </a:r>
            <a:endParaRPr b="1" i="0" sz="6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rPr b="1" i="1" lang="en" sz="1300" u="none" cap="none" strike="noStrike">
                <a:solidFill>
                  <a:schemeClr val="lt1"/>
                </a:solidFill>
                <a:latin typeface="Open Sans"/>
                <a:ea typeface="Open Sans"/>
                <a:cs typeface="Open Sans"/>
                <a:sym typeface="Open Sans"/>
              </a:rPr>
              <a:t>up to…</a:t>
            </a:r>
            <a:endParaRPr i="1" sz="13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700"/>
              <a:buFont typeface="Arial"/>
              <a:buNone/>
            </a:pPr>
            <a:r>
              <a:rPr b="1" i="0" lang="en" sz="1600" u="sng" cap="none" strike="noStrike">
                <a:solidFill>
                  <a:schemeClr val="lt1"/>
                </a:solidFill>
                <a:latin typeface="Open Sans"/>
                <a:ea typeface="Open Sans"/>
                <a:cs typeface="Open Sans"/>
                <a:sym typeface="Open Sans"/>
              </a:rPr>
              <a:t>Email </a:t>
            </a:r>
            <a:r>
              <a:rPr b="1" lang="en" sz="1600" u="sng">
                <a:solidFill>
                  <a:schemeClr val="lt1"/>
                </a:solidFill>
                <a:latin typeface="Open Sans"/>
                <a:ea typeface="Open Sans"/>
                <a:cs typeface="Open Sans"/>
                <a:sym typeface="Open Sans"/>
              </a:rPr>
              <a:t>R</a:t>
            </a:r>
            <a:r>
              <a:rPr b="1" i="0" lang="en" sz="1600" u="sng" cap="none" strike="noStrike">
                <a:solidFill>
                  <a:schemeClr val="lt1"/>
                </a:solidFill>
                <a:latin typeface="Open Sans"/>
                <a:ea typeface="Open Sans"/>
                <a:cs typeface="Open Sans"/>
                <a:sym typeface="Open Sans"/>
              </a:rPr>
              <a:t>esponse</a:t>
            </a:r>
            <a:r>
              <a:rPr b="1" i="0" lang="en" sz="1600" u="none" cap="none" strike="noStrike">
                <a:solidFill>
                  <a:schemeClr val="lt1"/>
                </a:solidFill>
                <a:latin typeface="Open Sans"/>
                <a:ea typeface="Open Sans"/>
                <a:cs typeface="Open Sans"/>
                <a:sym typeface="Open Sans"/>
              </a:rPr>
              <a:t>:  </a:t>
            </a:r>
            <a:br>
              <a:rPr b="1" i="0" lang="en" sz="1600" u="none" cap="none" strike="noStrike">
                <a:solidFill>
                  <a:schemeClr val="lt1"/>
                </a:solidFill>
                <a:latin typeface="Open Sans"/>
                <a:ea typeface="Open Sans"/>
                <a:cs typeface="Open Sans"/>
                <a:sym typeface="Open Sans"/>
              </a:rPr>
            </a:br>
            <a:r>
              <a:rPr b="1" i="0" lang="en" sz="1600" u="none" cap="none" strike="noStrike">
                <a:solidFill>
                  <a:schemeClr val="lt1"/>
                </a:solidFill>
                <a:latin typeface="Open Sans"/>
                <a:ea typeface="Open Sans"/>
                <a:cs typeface="Open Sans"/>
                <a:sym typeface="Open Sans"/>
              </a:rPr>
              <a:t>3 business days</a:t>
            </a:r>
            <a:endParaRPr i="0" sz="13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100"/>
              <a:buFont typeface="Arial"/>
              <a:buNone/>
            </a:pPr>
            <a:r>
              <a:t/>
            </a:r>
            <a:endParaRPr b="1" i="0" sz="10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700"/>
              <a:buFont typeface="Arial"/>
              <a:buNone/>
            </a:pPr>
            <a:r>
              <a:rPr b="1" i="0" lang="en" sz="1600" u="sng" cap="none" strike="noStrike">
                <a:solidFill>
                  <a:schemeClr val="lt1"/>
                </a:solidFill>
                <a:latin typeface="Open Sans"/>
                <a:ea typeface="Open Sans"/>
                <a:cs typeface="Open Sans"/>
                <a:sym typeface="Open Sans"/>
              </a:rPr>
              <a:t>New </a:t>
            </a:r>
            <a:r>
              <a:rPr b="1" lang="en" sz="1600" u="sng">
                <a:solidFill>
                  <a:schemeClr val="lt1"/>
                </a:solidFill>
                <a:latin typeface="Open Sans"/>
                <a:ea typeface="Open Sans"/>
                <a:cs typeface="Open Sans"/>
                <a:sym typeface="Open Sans"/>
              </a:rPr>
              <a:t>D</a:t>
            </a:r>
            <a:r>
              <a:rPr b="1" i="0" lang="en" sz="1600" u="sng" cap="none" strike="noStrike">
                <a:solidFill>
                  <a:schemeClr val="lt1"/>
                </a:solidFill>
                <a:latin typeface="Open Sans"/>
                <a:ea typeface="Open Sans"/>
                <a:cs typeface="Open Sans"/>
                <a:sym typeface="Open Sans"/>
              </a:rPr>
              <a:t>ocument</a:t>
            </a:r>
            <a:r>
              <a:rPr b="1" i="0" lang="en" sz="1600" u="none" cap="none" strike="noStrike">
                <a:solidFill>
                  <a:schemeClr val="lt1"/>
                </a:solidFill>
                <a:latin typeface="Open Sans"/>
                <a:ea typeface="Open Sans"/>
                <a:cs typeface="Open Sans"/>
                <a:sym typeface="Open Sans"/>
              </a:rPr>
              <a:t>:  </a:t>
            </a:r>
            <a:br>
              <a:rPr b="1" i="0" lang="en" sz="1600" u="none" cap="none" strike="noStrike">
                <a:solidFill>
                  <a:schemeClr val="lt1"/>
                </a:solidFill>
                <a:latin typeface="Open Sans"/>
                <a:ea typeface="Open Sans"/>
                <a:cs typeface="Open Sans"/>
                <a:sym typeface="Open Sans"/>
              </a:rPr>
            </a:br>
            <a:r>
              <a:rPr b="1" i="0" lang="en" sz="1600" u="none" cap="none" strike="noStrike">
                <a:solidFill>
                  <a:schemeClr val="lt1"/>
                </a:solidFill>
                <a:latin typeface="Open Sans"/>
                <a:ea typeface="Open Sans"/>
                <a:cs typeface="Open Sans"/>
                <a:sym typeface="Open Sans"/>
              </a:rPr>
              <a:t>10 business days</a:t>
            </a:r>
            <a:endParaRPr i="0" sz="1300" u="none" cap="none" strike="noStrike">
              <a:solidFill>
                <a:schemeClr val="lt1"/>
              </a:solidFill>
              <a:latin typeface="Open Sans"/>
              <a:ea typeface="Open Sans"/>
              <a:cs typeface="Open Sans"/>
              <a:sym typeface="Open Sans"/>
            </a:endParaRPr>
          </a:p>
        </p:txBody>
      </p:sp>
      <p:sp>
        <p:nvSpPr>
          <p:cNvPr id="118" name="Google Shape;118;p20">
            <a:hlinkClick r:id="rId4"/>
          </p:cNvPr>
          <p:cNvSpPr/>
          <p:nvPr/>
        </p:nvSpPr>
        <p:spPr>
          <a:xfrm>
            <a:off x="1837650" y="1334081"/>
            <a:ext cx="1613700" cy="430500"/>
          </a:xfrm>
          <a:prstGeom prst="roundRect">
            <a:avLst>
              <a:gd fmla="val 16667" name="adj"/>
            </a:avLst>
          </a:prstGeom>
          <a:solidFill>
            <a:srgbClr val="EEECE1"/>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sng" cap="none" strike="noStrike">
                <a:solidFill>
                  <a:srgbClr val="0000FF"/>
                </a:solidFill>
                <a:latin typeface="Arial"/>
                <a:ea typeface="Arial"/>
                <a:cs typeface="Arial"/>
                <a:sym typeface="Arial"/>
                <a:hlinkClick r:id="rId5">
                  <a:extLst>
                    <a:ext uri="{A12FA001-AC4F-418D-AE19-62706E023703}">
                      <ahyp:hlinkClr val="tx"/>
                    </a:ext>
                  </a:extLst>
                </a:hlinkClick>
              </a:rPr>
              <a:t>OIS Website</a:t>
            </a:r>
            <a:endParaRPr b="0" i="0" sz="1400" u="none" cap="none" strike="noStrike">
              <a:solidFill>
                <a:srgbClr val="000000"/>
              </a:solidFill>
              <a:latin typeface="Arial"/>
              <a:ea typeface="Arial"/>
              <a:cs typeface="Arial"/>
              <a:sym typeface="Arial"/>
            </a:endParaRPr>
          </a:p>
        </p:txBody>
      </p:sp>
      <p:sp>
        <p:nvSpPr>
          <p:cNvPr id="119" name="Google Shape;119;p20"/>
          <p:cNvSpPr/>
          <p:nvPr/>
        </p:nvSpPr>
        <p:spPr>
          <a:xfrm>
            <a:off x="1358950" y="1300650"/>
            <a:ext cx="3000000" cy="1369500"/>
          </a:xfrm>
          <a:prstGeom prst="rect">
            <a:avLst/>
          </a:prstGeom>
          <a:solidFill>
            <a:srgbClr val="C00000"/>
          </a:solidFill>
          <a:ln cap="flat" cmpd="sng" w="38100">
            <a:solidFill>
              <a:srgbClr val="222222"/>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br>
              <a:rPr lang="en"/>
            </a:br>
            <a:endParaRPr sz="2500">
              <a:solidFill>
                <a:schemeClr val="lt1"/>
              </a:solidFill>
              <a:latin typeface="Open Sans"/>
              <a:ea typeface="Open Sans"/>
              <a:cs typeface="Open Sans"/>
              <a:sym typeface="Open Sans"/>
            </a:endParaRPr>
          </a:p>
          <a:p>
            <a:pPr indent="0" lvl="0" marL="0" rtl="0" algn="ctr">
              <a:spcBef>
                <a:spcPts val="0"/>
              </a:spcBef>
              <a:spcAft>
                <a:spcPts val="0"/>
              </a:spcAft>
              <a:buNone/>
            </a:pPr>
            <a:r>
              <a:t/>
            </a:r>
            <a:endParaRPr sz="2500">
              <a:solidFill>
                <a:srgbClr val="EEECE1"/>
              </a:solidFill>
              <a:latin typeface="Calibri"/>
              <a:ea typeface="Calibri"/>
              <a:cs typeface="Calibri"/>
              <a:sym typeface="Calibri"/>
            </a:endParaRPr>
          </a:p>
        </p:txBody>
      </p:sp>
      <p:pic>
        <p:nvPicPr>
          <p:cNvPr descr="CONTACT US&#10;&#10;919-515-2961&#10;&#10; ois@ncsu.edu..." id="120" name="Google Shape;120;p20"/>
          <p:cNvPicPr preferRelativeResize="0"/>
          <p:nvPr/>
        </p:nvPicPr>
        <p:blipFill rotWithShape="1">
          <a:blip r:embed="rId3">
            <a:alphaModFix/>
          </a:blip>
          <a:srcRect b="0" l="0" r="0" t="59205"/>
          <a:stretch/>
        </p:blipFill>
        <p:spPr>
          <a:xfrm>
            <a:off x="5149300" y="2966450"/>
            <a:ext cx="2654100" cy="1975624"/>
          </a:xfrm>
          <a:prstGeom prst="rect">
            <a:avLst/>
          </a:prstGeom>
          <a:noFill/>
          <a:ln cap="flat" cmpd="sng" w="38100">
            <a:solidFill>
              <a:srgbClr val="000000"/>
            </a:solidFill>
            <a:prstDash val="dot"/>
            <a:round/>
            <a:headEnd len="sm" w="sm" type="none"/>
            <a:tailEnd len="sm" w="sm" type="none"/>
          </a:ln>
        </p:spPr>
      </p:pic>
      <p:sp>
        <p:nvSpPr>
          <p:cNvPr descr="&#10;" id="121" name="Google Shape;121;p20"/>
          <p:cNvSpPr txBox="1"/>
          <p:nvPr/>
        </p:nvSpPr>
        <p:spPr>
          <a:xfrm>
            <a:off x="1358950" y="1346700"/>
            <a:ext cx="3000000" cy="1277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t/>
            </a:r>
            <a:endParaRPr b="1" i="0" sz="500" u="none" cap="none" strike="noStrike">
              <a:solidFill>
                <a:srgbClr val="EEECE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300"/>
              <a:buFont typeface="Arial"/>
              <a:buNone/>
            </a:pPr>
            <a:r>
              <a:rPr b="1" lang="en" sz="1800">
                <a:solidFill>
                  <a:schemeClr val="lt1"/>
                </a:solidFill>
                <a:latin typeface="Open Sans"/>
                <a:ea typeface="Open Sans"/>
                <a:cs typeface="Open Sans"/>
                <a:sym typeface="Open Sans"/>
              </a:rPr>
              <a:t>NEW OFFICE!</a:t>
            </a:r>
            <a:endParaRPr b="1" i="0" sz="18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700"/>
              <a:buFont typeface="Arial"/>
              <a:buNone/>
            </a:pPr>
            <a:r>
              <a:t/>
            </a:r>
            <a:endParaRPr b="1" i="0" sz="18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700"/>
              <a:buFont typeface="Arial"/>
              <a:buNone/>
            </a:pPr>
            <a:r>
              <a:rPr lang="en" sz="1800">
                <a:solidFill>
                  <a:schemeClr val="lt1"/>
                </a:solidFill>
                <a:latin typeface="Open Sans"/>
                <a:ea typeface="Open Sans"/>
                <a:cs typeface="Open Sans"/>
                <a:sym typeface="Open Sans"/>
              </a:rPr>
              <a:t>3rd Floor of Page Hall</a:t>
            </a:r>
            <a:endParaRPr sz="1800">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700"/>
              <a:buFont typeface="Arial"/>
              <a:buNone/>
            </a:pPr>
            <a:r>
              <a:rPr lang="en" sz="1800">
                <a:solidFill>
                  <a:schemeClr val="lt1"/>
                </a:solidFill>
                <a:latin typeface="Open Sans"/>
                <a:ea typeface="Open Sans"/>
                <a:cs typeface="Open Sans"/>
                <a:sym typeface="Open Sans"/>
              </a:rPr>
              <a:t>21 Current Drive</a:t>
            </a:r>
            <a:endParaRPr sz="1800">
              <a:solidFill>
                <a:schemeClr val="lt1"/>
              </a:solidFill>
              <a:latin typeface="Open Sans"/>
              <a:ea typeface="Open Sans"/>
              <a:cs typeface="Open Sans"/>
              <a:sym typeface="Open Sans"/>
            </a:endParaRPr>
          </a:p>
        </p:txBody>
      </p:sp>
      <p:pic>
        <p:nvPicPr>
          <p:cNvPr descr="Picture of Page Hall during Spring with flowers and green leaves on trees. A single student is walking in front of the building with a backpack. The OIS office is located inside Page Hall on the 3rd Floor.&#10;&#10;A student walks past Page Hall through the Court of North Carolina on a spring day. Photo by Becky Kirkland." id="122" name="Google Shape;122;p20" title="PageStockNCSU.jpg"/>
          <p:cNvPicPr preferRelativeResize="0"/>
          <p:nvPr/>
        </p:nvPicPr>
        <p:blipFill>
          <a:blip r:embed="rId6">
            <a:alphaModFix/>
          </a:blip>
          <a:stretch>
            <a:fillRect/>
          </a:stretch>
        </p:blipFill>
        <p:spPr>
          <a:xfrm>
            <a:off x="5149300" y="1331325"/>
            <a:ext cx="2654100" cy="1338700"/>
          </a:xfrm>
          <a:prstGeom prst="rect">
            <a:avLst/>
          </a:prstGeom>
          <a:noFill/>
          <a:ln cap="flat" cmpd="sng" w="38100">
            <a:solidFill>
              <a:srgbClr val="222222"/>
            </a:solidFill>
            <a:prstDash val="dot"/>
            <a:round/>
            <a:headEnd len="sm" w="sm" type="none"/>
            <a:tailEnd len="sm" w="sm" type="none"/>
          </a:ln>
        </p:spPr>
      </p:pic>
      <p:sp>
        <p:nvSpPr>
          <p:cNvPr id="123" name="Google Shape;123;p20"/>
          <p:cNvSpPr txBox="1"/>
          <p:nvPr/>
        </p:nvSpPr>
        <p:spPr>
          <a:xfrm>
            <a:off x="5230603" y="3080998"/>
            <a:ext cx="2654100" cy="1954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lt1"/>
                </a:solidFill>
                <a:latin typeface="Open Sans"/>
                <a:ea typeface="Open Sans"/>
                <a:cs typeface="Open Sans"/>
                <a:sym typeface="Open Sans"/>
              </a:rPr>
              <a:t>CONTACT US</a:t>
            </a:r>
            <a:br>
              <a:rPr b="1" lang="en" sz="1800">
                <a:solidFill>
                  <a:schemeClr val="lt1"/>
                </a:solidFill>
                <a:latin typeface="Open Sans"/>
                <a:ea typeface="Open Sans"/>
                <a:cs typeface="Open Sans"/>
                <a:sym typeface="Open Sans"/>
              </a:rPr>
            </a:br>
            <a:br>
              <a:rPr b="1" lang="en" sz="2500">
                <a:solidFill>
                  <a:schemeClr val="lt1"/>
                </a:solidFill>
                <a:latin typeface="Open Sans"/>
                <a:ea typeface="Open Sans"/>
                <a:cs typeface="Open Sans"/>
                <a:sym typeface="Open Sans"/>
              </a:rPr>
            </a:br>
            <a:r>
              <a:rPr lang="en" sz="1800">
                <a:solidFill>
                  <a:schemeClr val="lt1"/>
                </a:solidFill>
                <a:latin typeface="Open Sans"/>
                <a:ea typeface="Open Sans"/>
                <a:cs typeface="Open Sans"/>
                <a:sym typeface="Open Sans"/>
              </a:rPr>
              <a:t>919-515-2961</a:t>
            </a:r>
            <a:endParaRPr sz="1800">
              <a:solidFill>
                <a:schemeClr val="lt1"/>
              </a:solidFill>
              <a:latin typeface="Open Sans"/>
              <a:ea typeface="Open Sans"/>
              <a:cs typeface="Open Sans"/>
              <a:sym typeface="Open Sans"/>
            </a:endParaRPr>
          </a:p>
          <a:p>
            <a:pPr indent="0" lvl="0" marL="0" rtl="0" algn="ctr">
              <a:spcBef>
                <a:spcPts val="0"/>
              </a:spcBef>
              <a:spcAft>
                <a:spcPts val="0"/>
              </a:spcAft>
              <a:buNone/>
            </a:pPr>
            <a:r>
              <a:t/>
            </a:r>
            <a:endParaRPr b="1" sz="1800">
              <a:solidFill>
                <a:schemeClr val="lt1"/>
              </a:solidFill>
              <a:latin typeface="Open Sans"/>
              <a:ea typeface="Open Sans"/>
              <a:cs typeface="Open Sans"/>
              <a:sym typeface="Open Sans"/>
            </a:endParaRPr>
          </a:p>
          <a:p>
            <a:pPr indent="0" lvl="0" marL="0" rtl="0" algn="ctr">
              <a:spcBef>
                <a:spcPts val="0"/>
              </a:spcBef>
              <a:spcAft>
                <a:spcPts val="0"/>
              </a:spcAft>
              <a:buNone/>
            </a:pPr>
            <a:r>
              <a:rPr b="1" lang="en" sz="1800">
                <a:solidFill>
                  <a:schemeClr val="lt1"/>
                </a:solidFill>
                <a:latin typeface="Open Sans"/>
                <a:ea typeface="Open Sans"/>
                <a:cs typeface="Open Sans"/>
                <a:sym typeface="Open Sans"/>
              </a:rPr>
              <a:t> </a:t>
            </a:r>
            <a:r>
              <a:rPr lang="en" sz="1800" u="sng">
                <a:solidFill>
                  <a:schemeClr val="lt1"/>
                </a:solidFill>
                <a:latin typeface="Open Sans"/>
                <a:ea typeface="Open Sans"/>
                <a:cs typeface="Open Sans"/>
                <a:sym typeface="Open Sans"/>
                <a:hlinkClick r:id="rId7">
                  <a:extLst>
                    <a:ext uri="{A12FA001-AC4F-418D-AE19-62706E023703}">
                      <ahyp:hlinkClr val="tx"/>
                    </a:ext>
                  </a:extLst>
                </a:hlinkClick>
              </a:rPr>
              <a:t>ois@ncsu.edu</a:t>
            </a:r>
            <a:endParaRPr sz="1800"/>
          </a:p>
          <a:p>
            <a:pPr indent="0" lvl="0" marL="0" rtl="0" algn="l">
              <a:spcBef>
                <a:spcPts val="0"/>
              </a:spcBef>
              <a:spcAft>
                <a:spcPts val="0"/>
              </a:spcAft>
              <a:buNone/>
            </a:pPr>
            <a:r>
              <a:t/>
            </a:r>
            <a:endParaRPr sz="1800"/>
          </a:p>
        </p:txBody>
      </p:sp>
      <p:pic>
        <p:nvPicPr>
          <p:cNvPr descr="Megaphone to represent phone number" id="124" name="Google Shape;124;p20" title="megaphone.png"/>
          <p:cNvPicPr preferRelativeResize="0"/>
          <p:nvPr/>
        </p:nvPicPr>
        <p:blipFill>
          <a:blip r:embed="rId8">
            <a:alphaModFix/>
          </a:blip>
          <a:stretch>
            <a:fillRect/>
          </a:stretch>
        </p:blipFill>
        <p:spPr>
          <a:xfrm flipH="1">
            <a:off x="5230610" y="3700302"/>
            <a:ext cx="516376" cy="516623"/>
          </a:xfrm>
          <a:prstGeom prst="rect">
            <a:avLst/>
          </a:prstGeom>
          <a:noFill/>
          <a:ln>
            <a:noFill/>
          </a:ln>
        </p:spPr>
      </p:pic>
      <p:pic>
        <p:nvPicPr>
          <p:cNvPr descr="Electronic devices to represent email" id="125" name="Google Shape;125;p20" title="devices.png"/>
          <p:cNvPicPr preferRelativeResize="0"/>
          <p:nvPr/>
        </p:nvPicPr>
        <p:blipFill>
          <a:blip r:embed="rId9">
            <a:alphaModFix/>
          </a:blip>
          <a:stretch>
            <a:fillRect/>
          </a:stretch>
        </p:blipFill>
        <p:spPr>
          <a:xfrm>
            <a:off x="5230599" y="4290542"/>
            <a:ext cx="516376" cy="516634"/>
          </a:xfrm>
          <a:prstGeom prst="rect">
            <a:avLst/>
          </a:prstGeom>
          <a:noFill/>
          <a:ln>
            <a:noFill/>
          </a:ln>
        </p:spPr>
      </p:pic>
      <p:sp>
        <p:nvSpPr>
          <p:cNvPr id="126" name="Google Shape;126;p20"/>
          <p:cNvSpPr txBox="1"/>
          <p:nvPr>
            <p:ph type="title"/>
          </p:nvPr>
        </p:nvSpPr>
        <p:spPr>
          <a:xfrm>
            <a:off x="775650" y="623025"/>
            <a:ext cx="7924800" cy="708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a:solidFill>
                  <a:srgbClr val="222222"/>
                </a:solidFill>
                <a:latin typeface="Open Sans"/>
                <a:ea typeface="Open Sans"/>
                <a:cs typeface="Open Sans"/>
                <a:sym typeface="Open Sans"/>
              </a:rPr>
              <a:t>How to Contact Us</a:t>
            </a:r>
            <a:br>
              <a:rPr b="0" i="0" lang="en" sz="3600" u="none" cap="none" strike="noStrike">
                <a:solidFill>
                  <a:srgbClr val="222222"/>
                </a:solidFill>
                <a:latin typeface="Open Sans"/>
                <a:ea typeface="Open Sans"/>
                <a:cs typeface="Open Sans"/>
                <a:sym typeface="Open Sans"/>
              </a:rPr>
            </a:br>
            <a:endParaRPr b="0" i="0" sz="3600" u="none" cap="none" strike="noStrike">
              <a:solidFill>
                <a:srgbClr val="222222"/>
              </a:solidFill>
              <a:latin typeface="Open Sans"/>
              <a:ea typeface="Open Sans"/>
              <a:cs typeface="Open Sans"/>
              <a:sym typeface="Open Sans"/>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65"/>
          <p:cNvSpPr txBox="1"/>
          <p:nvPr>
            <p:ph type="title"/>
          </p:nvPr>
        </p:nvSpPr>
        <p:spPr>
          <a:xfrm>
            <a:off x="457200" y="342900"/>
            <a:ext cx="8229600" cy="742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4000">
                <a:solidFill>
                  <a:srgbClr val="222222"/>
                </a:solidFill>
                <a:latin typeface="Open Sans"/>
                <a:ea typeface="Open Sans"/>
                <a:cs typeface="Open Sans"/>
                <a:sym typeface="Open Sans"/>
              </a:rPr>
              <a:t>English Conversation Club</a:t>
            </a:r>
            <a:endParaRPr sz="4000">
              <a:solidFill>
                <a:srgbClr val="222222"/>
              </a:solidFill>
              <a:latin typeface="Open Sans"/>
              <a:ea typeface="Open Sans"/>
              <a:cs typeface="Open Sans"/>
              <a:sym typeface="Open Sans"/>
            </a:endParaRPr>
          </a:p>
        </p:txBody>
      </p:sp>
      <p:sp>
        <p:nvSpPr>
          <p:cNvPr id="442" name="Google Shape;442;p65"/>
          <p:cNvSpPr txBox="1"/>
          <p:nvPr>
            <p:ph idx="1" type="body"/>
          </p:nvPr>
        </p:nvSpPr>
        <p:spPr>
          <a:xfrm>
            <a:off x="204725" y="764400"/>
            <a:ext cx="5003700" cy="3672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sz="1300">
              <a:highlight>
                <a:srgbClr val="FFFFFF"/>
              </a:highlight>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sz="1400">
                <a:solidFill>
                  <a:srgbClr val="222222"/>
                </a:solidFill>
                <a:highlight>
                  <a:srgbClr val="FFFFFF"/>
                </a:highlight>
                <a:latin typeface="Open Sans"/>
                <a:ea typeface="Open Sans"/>
                <a:cs typeface="Open Sans"/>
                <a:sym typeface="Open Sans"/>
              </a:rPr>
              <a:t>Summer 2026 </a:t>
            </a:r>
            <a:endParaRPr b="1" sz="1400">
              <a:solidFill>
                <a:srgbClr val="222222"/>
              </a:solidFill>
              <a:highlight>
                <a:srgbClr val="FFFFFF"/>
              </a:highlight>
              <a:latin typeface="Open Sans"/>
              <a:ea typeface="Open Sans"/>
              <a:cs typeface="Open Sans"/>
              <a:sym typeface="Open Sans"/>
            </a:endParaRPr>
          </a:p>
          <a:p>
            <a:pPr indent="-317500" lvl="0" marL="457200" rtl="0" algn="l">
              <a:lnSpc>
                <a:spcPct val="160000"/>
              </a:lnSpc>
              <a:spcBef>
                <a:spcPts val="2400"/>
              </a:spcBef>
              <a:spcAft>
                <a:spcPts val="0"/>
              </a:spcAft>
              <a:buClr>
                <a:srgbClr val="222222"/>
              </a:buClr>
              <a:buSzPts val="1400"/>
              <a:buFont typeface="Open Sans"/>
              <a:buChar char="➔"/>
            </a:pPr>
            <a:r>
              <a:rPr lang="en" sz="1400">
                <a:solidFill>
                  <a:srgbClr val="222222"/>
                </a:solidFill>
                <a:highlight>
                  <a:srgbClr val="FFFFFF"/>
                </a:highlight>
                <a:latin typeface="Open Sans"/>
                <a:ea typeface="Open Sans"/>
                <a:cs typeface="Open Sans"/>
                <a:sym typeface="Open Sans"/>
              </a:rPr>
              <a:t>Tuesdays and Thursdays – 4:30 PM to 5:30 PM</a:t>
            </a:r>
            <a:endParaRPr sz="1400">
              <a:solidFill>
                <a:srgbClr val="222222"/>
              </a:solidFill>
              <a:highlight>
                <a:srgbClr val="FFFFFF"/>
              </a:highlight>
              <a:latin typeface="Open Sans"/>
              <a:ea typeface="Open Sans"/>
              <a:cs typeface="Open Sans"/>
              <a:sym typeface="Open Sans"/>
            </a:endParaRPr>
          </a:p>
          <a:p>
            <a:pPr indent="-317500" lvl="1" marL="914400" rtl="0" algn="l">
              <a:lnSpc>
                <a:spcPct val="160000"/>
              </a:lnSpc>
              <a:spcBef>
                <a:spcPts val="0"/>
              </a:spcBef>
              <a:spcAft>
                <a:spcPts val="0"/>
              </a:spcAft>
              <a:buClr>
                <a:srgbClr val="222222"/>
              </a:buClr>
              <a:buSzPts val="1400"/>
              <a:buFont typeface="Open Sans"/>
              <a:buChar char="◆"/>
            </a:pPr>
            <a:r>
              <a:rPr lang="en" sz="1400">
                <a:solidFill>
                  <a:srgbClr val="222222"/>
                </a:solidFill>
                <a:highlight>
                  <a:srgbClr val="FFFFFF"/>
                </a:highlight>
                <a:latin typeface="Open Sans"/>
                <a:ea typeface="Open Sans"/>
                <a:cs typeface="Open Sans"/>
                <a:sym typeface="Open Sans"/>
              </a:rPr>
              <a:t>Engineering Building I, Room 2015 (Centennial Campus) </a:t>
            </a:r>
            <a:endParaRPr sz="1400">
              <a:solidFill>
                <a:srgbClr val="222222"/>
              </a:solidFill>
              <a:highlight>
                <a:srgbClr val="FFFFFF"/>
              </a:highlight>
              <a:latin typeface="Open Sans"/>
              <a:ea typeface="Open Sans"/>
              <a:cs typeface="Open Sans"/>
              <a:sym typeface="Open Sans"/>
            </a:endParaRPr>
          </a:p>
          <a:p>
            <a:pPr indent="0" lvl="0" marL="0" rtl="0" algn="l">
              <a:lnSpc>
                <a:spcPct val="160000"/>
              </a:lnSpc>
              <a:spcBef>
                <a:spcPts val="800"/>
              </a:spcBef>
              <a:spcAft>
                <a:spcPts val="0"/>
              </a:spcAft>
              <a:buNone/>
            </a:pPr>
            <a:r>
              <a:rPr lang="en" sz="1400">
                <a:solidFill>
                  <a:srgbClr val="222222"/>
                </a:solidFill>
                <a:highlight>
                  <a:srgbClr val="FFFFFF"/>
                </a:highlight>
                <a:latin typeface="Open Sans"/>
                <a:ea typeface="Open Sans"/>
                <a:cs typeface="Open Sans"/>
                <a:sym typeface="Open Sans"/>
              </a:rPr>
              <a:t>For the most up to date location and schedule, please visit our website </a:t>
            </a:r>
            <a:r>
              <a:rPr lang="en" sz="1400" u="sng">
                <a:solidFill>
                  <a:schemeClr val="hlink"/>
                </a:solidFill>
                <a:highlight>
                  <a:srgbClr val="FFFFFF"/>
                </a:highlight>
                <a:latin typeface="Open Sans"/>
                <a:ea typeface="Open Sans"/>
                <a:cs typeface="Open Sans"/>
                <a:sym typeface="Open Sans"/>
                <a:hlinkClick r:id="rId3"/>
              </a:rPr>
              <a:t>here</a:t>
            </a:r>
            <a:r>
              <a:rPr lang="en" sz="1400">
                <a:solidFill>
                  <a:srgbClr val="222222"/>
                </a:solidFill>
                <a:highlight>
                  <a:srgbClr val="FFFFFF"/>
                </a:highlight>
                <a:latin typeface="Open Sans"/>
                <a:ea typeface="Open Sans"/>
                <a:cs typeface="Open Sans"/>
                <a:sym typeface="Open Sans"/>
              </a:rPr>
              <a:t> (opens in new tab).</a:t>
            </a:r>
            <a:endParaRPr sz="1400">
              <a:solidFill>
                <a:srgbClr val="222222"/>
              </a:solidFill>
              <a:highlight>
                <a:srgbClr val="FFFFFF"/>
              </a:highlight>
              <a:latin typeface="Open Sans"/>
              <a:ea typeface="Open Sans"/>
              <a:cs typeface="Open Sans"/>
              <a:sym typeface="Open Sans"/>
            </a:endParaRPr>
          </a:p>
          <a:p>
            <a:pPr indent="0" lvl="0" marL="0" rtl="0" algn="l">
              <a:lnSpc>
                <a:spcPct val="115000"/>
              </a:lnSpc>
              <a:spcBef>
                <a:spcPts val="800"/>
              </a:spcBef>
              <a:spcAft>
                <a:spcPts val="0"/>
              </a:spcAft>
              <a:buNone/>
            </a:pPr>
            <a:r>
              <a:t/>
            </a:r>
            <a:endParaRPr sz="1400">
              <a:latin typeface="Century Gothic"/>
              <a:ea typeface="Century Gothic"/>
              <a:cs typeface="Century Gothic"/>
              <a:sym typeface="Century Gothic"/>
            </a:endParaRPr>
          </a:p>
          <a:p>
            <a:pPr indent="0" lvl="0" marL="0" rtl="0" algn="l">
              <a:lnSpc>
                <a:spcPct val="115000"/>
              </a:lnSpc>
              <a:spcBef>
                <a:spcPts val="3700"/>
              </a:spcBef>
              <a:spcAft>
                <a:spcPts val="0"/>
              </a:spcAft>
              <a:buNone/>
            </a:pPr>
            <a:r>
              <a:t/>
            </a:r>
            <a:endParaRPr b="1" sz="1600" u="sng">
              <a:solidFill>
                <a:srgbClr val="880000"/>
              </a:solidFill>
              <a:latin typeface="Century Gothic"/>
              <a:ea typeface="Century Gothic"/>
              <a:cs typeface="Century Gothic"/>
              <a:sym typeface="Century Gothic"/>
            </a:endParaRPr>
          </a:p>
          <a:p>
            <a:pPr indent="0" lvl="0" marL="0" marR="0" rtl="0" algn="l">
              <a:spcBef>
                <a:spcPts val="3700"/>
              </a:spcBef>
              <a:spcAft>
                <a:spcPts val="0"/>
              </a:spcAft>
              <a:buClr>
                <a:schemeClr val="dk1"/>
              </a:buClr>
              <a:buSzPts val="2400"/>
              <a:buFont typeface="Arial"/>
              <a:buNone/>
            </a:pPr>
            <a:r>
              <a:t/>
            </a:r>
            <a:endParaRPr b="1" sz="2400">
              <a:latin typeface="Century Gothic"/>
              <a:ea typeface="Century Gothic"/>
              <a:cs typeface="Century Gothic"/>
              <a:sym typeface="Century Gothic"/>
            </a:endParaRPr>
          </a:p>
        </p:txBody>
      </p:sp>
      <p:pic>
        <p:nvPicPr>
          <p:cNvPr descr="Students and volunteers speaking at English Conversation Club in a classroom. " id="443" name="Google Shape;443;p65"/>
          <p:cNvPicPr preferRelativeResize="0"/>
          <p:nvPr/>
        </p:nvPicPr>
        <p:blipFill rotWithShape="1">
          <a:blip r:embed="rId4">
            <a:alphaModFix/>
          </a:blip>
          <a:srcRect b="0" l="0" r="0" t="0"/>
          <a:stretch/>
        </p:blipFill>
        <p:spPr>
          <a:xfrm>
            <a:off x="5341450" y="1766831"/>
            <a:ext cx="3477900" cy="1950225"/>
          </a:xfrm>
          <a:prstGeom prst="rect">
            <a:avLst/>
          </a:prstGeom>
          <a:noFill/>
          <a:ln cap="sq" cmpd="sng" w="38100">
            <a:solidFill>
              <a:srgbClr val="222222"/>
            </a:solidFill>
            <a:prstDash val="dot"/>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66"/>
          <p:cNvSpPr txBox="1"/>
          <p:nvPr>
            <p:ph type="title"/>
          </p:nvPr>
        </p:nvSpPr>
        <p:spPr>
          <a:xfrm>
            <a:off x="457200" y="457200"/>
            <a:ext cx="8229600" cy="857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000" u="none" cap="none" strike="noStrike">
                <a:solidFill>
                  <a:srgbClr val="222222"/>
                </a:solidFill>
                <a:latin typeface="Open Sans"/>
                <a:ea typeface="Open Sans"/>
                <a:cs typeface="Open Sans"/>
                <a:sym typeface="Open Sans"/>
              </a:rPr>
              <a:t>I.M.O.M</a:t>
            </a:r>
            <a:br>
              <a:rPr b="0" i="0" lang="en" sz="6000" u="none" cap="none" strike="noStrike">
                <a:solidFill>
                  <a:srgbClr val="222222"/>
                </a:solidFill>
                <a:latin typeface="Open Sans"/>
                <a:ea typeface="Open Sans"/>
                <a:cs typeface="Open Sans"/>
                <a:sym typeface="Open Sans"/>
              </a:rPr>
            </a:br>
            <a:r>
              <a:rPr b="0" i="0" lang="en" sz="2400" u="none" cap="none" strike="noStrike">
                <a:solidFill>
                  <a:srgbClr val="222222"/>
                </a:solidFill>
                <a:latin typeface="Open Sans"/>
                <a:ea typeface="Open Sans"/>
                <a:cs typeface="Open Sans"/>
                <a:sym typeface="Open Sans"/>
              </a:rPr>
              <a:t>(International Moms or Mates)</a:t>
            </a:r>
            <a:endParaRPr b="0" i="0" sz="2400" u="none" cap="none" strike="noStrike">
              <a:solidFill>
                <a:srgbClr val="222222"/>
              </a:solidFill>
              <a:latin typeface="Open Sans"/>
              <a:ea typeface="Open Sans"/>
              <a:cs typeface="Open Sans"/>
              <a:sym typeface="Open Sans"/>
            </a:endParaRPr>
          </a:p>
        </p:txBody>
      </p:sp>
      <p:sp>
        <p:nvSpPr>
          <p:cNvPr id="449" name="Google Shape;449;p66"/>
          <p:cNvSpPr txBox="1"/>
          <p:nvPr/>
        </p:nvSpPr>
        <p:spPr>
          <a:xfrm>
            <a:off x="2175" y="4001125"/>
            <a:ext cx="9144000" cy="103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600">
                <a:solidFill>
                  <a:srgbClr val="000000"/>
                </a:solidFill>
                <a:latin typeface="Open Sans"/>
                <a:ea typeface="Open Sans"/>
                <a:cs typeface="Open Sans"/>
                <a:sym typeface="Open Sans"/>
              </a:rPr>
              <a:t>Wednesdays at </a:t>
            </a:r>
            <a:r>
              <a:rPr lang="en" sz="1600">
                <a:latin typeface="Open Sans"/>
                <a:ea typeface="Open Sans"/>
                <a:cs typeface="Open Sans"/>
                <a:sym typeface="Open Sans"/>
              </a:rPr>
              <a:t>1</a:t>
            </a:r>
            <a:r>
              <a:rPr lang="en" sz="1600">
                <a:solidFill>
                  <a:srgbClr val="000000"/>
                </a:solidFill>
                <a:latin typeface="Open Sans"/>
                <a:ea typeface="Open Sans"/>
                <a:cs typeface="Open Sans"/>
                <a:sym typeface="Open Sans"/>
              </a:rPr>
              <a:t>:30 p.m. – </a:t>
            </a:r>
            <a:r>
              <a:rPr lang="en" sz="1600">
                <a:latin typeface="Open Sans"/>
                <a:ea typeface="Open Sans"/>
                <a:cs typeface="Open Sans"/>
                <a:sym typeface="Open Sans"/>
              </a:rPr>
              <a:t>3</a:t>
            </a:r>
            <a:r>
              <a:rPr lang="en" sz="1600">
                <a:solidFill>
                  <a:srgbClr val="000000"/>
                </a:solidFill>
                <a:latin typeface="Open Sans"/>
                <a:ea typeface="Open Sans"/>
                <a:cs typeface="Open Sans"/>
                <a:sym typeface="Open Sans"/>
              </a:rPr>
              <a:t>:30 p.m.</a:t>
            </a:r>
            <a:endParaRPr sz="1600">
              <a:solidFill>
                <a:srgbClr val="000000"/>
              </a:solidFill>
              <a:latin typeface="Open Sans"/>
              <a:ea typeface="Open Sans"/>
              <a:cs typeface="Open Sans"/>
              <a:sym typeface="Open Sans"/>
            </a:endParaRPr>
          </a:p>
          <a:p>
            <a:pPr indent="0" lvl="0" marL="0" marR="0" rtl="0" algn="ctr">
              <a:spcBef>
                <a:spcPts val="0"/>
              </a:spcBef>
              <a:spcAft>
                <a:spcPts val="0"/>
              </a:spcAft>
              <a:buNone/>
            </a:pPr>
            <a:r>
              <a:rPr lang="en" sz="1600">
                <a:latin typeface="Open Sans"/>
                <a:ea typeface="Open Sans"/>
                <a:cs typeface="Open Sans"/>
                <a:sym typeface="Open Sans"/>
              </a:rPr>
              <a:t>ES King Village </a:t>
            </a:r>
            <a:endParaRPr sz="1600">
              <a:latin typeface="Open Sans"/>
              <a:ea typeface="Open Sans"/>
              <a:cs typeface="Open Sans"/>
              <a:sym typeface="Open Sans"/>
            </a:endParaRPr>
          </a:p>
          <a:p>
            <a:pPr indent="0" lvl="0" marL="0" rtl="0" algn="ctr">
              <a:spcBef>
                <a:spcPts val="0"/>
              </a:spcBef>
              <a:spcAft>
                <a:spcPts val="0"/>
              </a:spcAft>
              <a:buNone/>
            </a:pPr>
            <a:r>
              <a:rPr lang="en" sz="1600">
                <a:solidFill>
                  <a:srgbClr val="222222"/>
                </a:solidFill>
                <a:latin typeface="Open Sans"/>
                <a:ea typeface="Open Sans"/>
                <a:cs typeface="Open Sans"/>
                <a:sym typeface="Open Sans"/>
              </a:rPr>
              <a:t>For the most up to date information, please visit our website </a:t>
            </a:r>
            <a:r>
              <a:rPr lang="en" sz="1600" u="sng">
                <a:solidFill>
                  <a:schemeClr val="hlink"/>
                </a:solidFill>
                <a:highlight>
                  <a:schemeClr val="lt1"/>
                </a:highlight>
                <a:latin typeface="Open Sans"/>
                <a:ea typeface="Open Sans"/>
                <a:cs typeface="Open Sans"/>
                <a:sym typeface="Open Sans"/>
                <a:hlinkClick r:id="rId3"/>
              </a:rPr>
              <a:t>here</a:t>
            </a:r>
            <a:r>
              <a:rPr lang="en" sz="1600">
                <a:solidFill>
                  <a:srgbClr val="222222"/>
                </a:solidFill>
                <a:latin typeface="Open Sans"/>
                <a:ea typeface="Open Sans"/>
                <a:cs typeface="Open Sans"/>
                <a:sym typeface="Open Sans"/>
              </a:rPr>
              <a:t> (opens in new tab).</a:t>
            </a:r>
            <a:endParaRPr sz="1600">
              <a:solidFill>
                <a:srgbClr val="222222"/>
              </a:solidFill>
              <a:latin typeface="Open Sans"/>
              <a:ea typeface="Open Sans"/>
              <a:cs typeface="Open Sans"/>
              <a:sym typeface="Open Sans"/>
            </a:endParaRPr>
          </a:p>
          <a:p>
            <a:pPr indent="0" lvl="0" marL="0" marR="0" rtl="0" algn="ctr">
              <a:spcBef>
                <a:spcPts val="0"/>
              </a:spcBef>
              <a:spcAft>
                <a:spcPts val="0"/>
              </a:spcAft>
              <a:buNone/>
            </a:pPr>
            <a:r>
              <a:t/>
            </a:r>
            <a:endParaRPr sz="1600">
              <a:latin typeface="Open Sans"/>
              <a:ea typeface="Open Sans"/>
              <a:cs typeface="Open Sans"/>
              <a:sym typeface="Open Sans"/>
            </a:endParaRPr>
          </a:p>
          <a:p>
            <a:pPr indent="0" lvl="0" marL="0" marR="0" rtl="0" algn="ctr">
              <a:spcBef>
                <a:spcPts val="0"/>
              </a:spcBef>
              <a:spcAft>
                <a:spcPts val="0"/>
              </a:spcAft>
              <a:buNone/>
            </a:pPr>
            <a:r>
              <a:t/>
            </a:r>
            <a:endParaRPr sz="1600">
              <a:latin typeface="Open Sans"/>
              <a:ea typeface="Open Sans"/>
              <a:cs typeface="Open Sans"/>
              <a:sym typeface="Open Sans"/>
            </a:endParaRPr>
          </a:p>
          <a:p>
            <a:pPr indent="0" lvl="0" marL="0" marR="0" rtl="0" algn="l">
              <a:spcBef>
                <a:spcPts val="0"/>
              </a:spcBef>
              <a:spcAft>
                <a:spcPts val="0"/>
              </a:spcAft>
              <a:buNone/>
            </a:pPr>
            <a:r>
              <a:t/>
            </a:r>
            <a:endParaRPr sz="1600">
              <a:solidFill>
                <a:srgbClr val="000000"/>
              </a:solidFill>
              <a:latin typeface="Open Sans"/>
              <a:ea typeface="Open Sans"/>
              <a:cs typeface="Open Sans"/>
              <a:sym typeface="Open Sans"/>
            </a:endParaRPr>
          </a:p>
        </p:txBody>
      </p:sp>
      <p:pic>
        <p:nvPicPr>
          <p:cNvPr descr="A photo of four I.M.O.M members enjoying decorated desserts. " id="450" name="Google Shape;450;p66"/>
          <p:cNvPicPr preferRelativeResize="0"/>
          <p:nvPr/>
        </p:nvPicPr>
        <p:blipFill rotWithShape="1">
          <a:blip r:embed="rId4">
            <a:alphaModFix/>
          </a:blip>
          <a:srcRect b="0" l="0" r="0" t="0"/>
          <a:stretch/>
        </p:blipFill>
        <p:spPr>
          <a:xfrm>
            <a:off x="2160463" y="1513290"/>
            <a:ext cx="4823063" cy="2345676"/>
          </a:xfrm>
          <a:prstGeom prst="rect">
            <a:avLst/>
          </a:prstGeom>
          <a:noFill/>
          <a:ln cap="sq" cmpd="sng" w="38100">
            <a:solidFill>
              <a:schemeClr val="accent1"/>
            </a:solidFill>
            <a:prstDash val="dot"/>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67"/>
          <p:cNvSpPr txBox="1"/>
          <p:nvPr>
            <p:ph type="title"/>
          </p:nvPr>
        </p:nvSpPr>
        <p:spPr>
          <a:xfrm>
            <a:off x="457200" y="342900"/>
            <a:ext cx="8229600" cy="857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000" u="none" cap="none" strike="noStrike">
                <a:solidFill>
                  <a:srgbClr val="222222"/>
                </a:solidFill>
                <a:latin typeface="Open Sans"/>
                <a:ea typeface="Open Sans"/>
                <a:cs typeface="Open Sans"/>
                <a:sym typeface="Open Sans"/>
              </a:rPr>
              <a:t>ISSERV</a:t>
            </a:r>
            <a:endParaRPr i="0" sz="4000" u="none" cap="none" strike="noStrike">
              <a:solidFill>
                <a:srgbClr val="222222"/>
              </a:solidFill>
              <a:latin typeface="Open Sans"/>
              <a:ea typeface="Open Sans"/>
              <a:cs typeface="Open Sans"/>
              <a:sym typeface="Open Sans"/>
            </a:endParaRPr>
          </a:p>
        </p:txBody>
      </p:sp>
      <p:pic>
        <p:nvPicPr>
          <p:cNvPr descr="Three students moving a tree in some woods as part of a volunteer activity. " id="456" name="Google Shape;456;p67"/>
          <p:cNvPicPr preferRelativeResize="0"/>
          <p:nvPr>
            <p:ph idx="1" type="body"/>
          </p:nvPr>
        </p:nvPicPr>
        <p:blipFill rotWithShape="1">
          <a:blip r:embed="rId3">
            <a:alphaModFix/>
          </a:blip>
          <a:srcRect b="0" l="0" r="0" t="0"/>
          <a:stretch/>
        </p:blipFill>
        <p:spPr>
          <a:xfrm>
            <a:off x="907100" y="1257300"/>
            <a:ext cx="3309300" cy="2345400"/>
          </a:xfrm>
          <a:prstGeom prst="rect">
            <a:avLst/>
          </a:prstGeom>
          <a:noFill/>
          <a:ln cap="sq" cmpd="sng" w="38100">
            <a:solidFill>
              <a:schemeClr val="accent3"/>
            </a:solidFill>
            <a:prstDash val="dot"/>
            <a:miter lim="800000"/>
            <a:headEnd len="sm" w="sm" type="none"/>
            <a:tailEnd len="sm" w="sm" type="none"/>
          </a:ln>
          <a:effectLst>
            <a:outerShdw blurRad="50800" rotWithShape="0" algn="tl" dir="2700000" dist="38100">
              <a:srgbClr val="000000">
                <a:alpha val="42745"/>
              </a:srgbClr>
            </a:outerShdw>
          </a:effectLst>
        </p:spPr>
      </p:pic>
      <p:pic>
        <p:nvPicPr>
          <p:cNvPr descr="Two students participating in gathering vegetable greens in a volunteer activity. " id="457" name="Google Shape;457;p67"/>
          <p:cNvPicPr preferRelativeResize="0"/>
          <p:nvPr/>
        </p:nvPicPr>
        <p:blipFill rotWithShape="1">
          <a:blip r:embed="rId4">
            <a:alphaModFix/>
          </a:blip>
          <a:srcRect b="0" l="0" r="0" t="0"/>
          <a:stretch/>
        </p:blipFill>
        <p:spPr>
          <a:xfrm>
            <a:off x="5096622" y="1257375"/>
            <a:ext cx="3257550" cy="2345249"/>
          </a:xfrm>
          <a:prstGeom prst="rect">
            <a:avLst/>
          </a:prstGeom>
          <a:noFill/>
          <a:ln cap="sq" cmpd="sng" w="38100">
            <a:solidFill>
              <a:schemeClr val="accent3"/>
            </a:solidFill>
            <a:prstDash val="dot"/>
            <a:miter lim="800000"/>
            <a:headEnd len="sm" w="sm" type="none"/>
            <a:tailEnd len="sm" w="sm" type="none"/>
          </a:ln>
          <a:effectLst>
            <a:outerShdw blurRad="50800" rotWithShape="0" algn="tl" dir="2700000" dist="38100">
              <a:srgbClr val="000000">
                <a:alpha val="42745"/>
              </a:srgbClr>
            </a:outerShdw>
          </a:effectLst>
        </p:spPr>
      </p:pic>
      <p:sp>
        <p:nvSpPr>
          <p:cNvPr id="458" name="Google Shape;458;p67"/>
          <p:cNvSpPr txBox="1"/>
          <p:nvPr/>
        </p:nvSpPr>
        <p:spPr>
          <a:xfrm>
            <a:off x="304800" y="3771900"/>
            <a:ext cx="8590500" cy="1277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2300">
                <a:solidFill>
                  <a:srgbClr val="222222"/>
                </a:solidFill>
                <a:latin typeface="Open Sans"/>
                <a:ea typeface="Open Sans"/>
                <a:cs typeface="Open Sans"/>
                <a:sym typeface="Open Sans"/>
              </a:rPr>
              <a:t>Participate in service projects at NC State </a:t>
            </a:r>
            <a:endParaRPr sz="2300">
              <a:solidFill>
                <a:srgbClr val="222222"/>
              </a:solidFill>
              <a:latin typeface="Open Sans"/>
              <a:ea typeface="Open Sans"/>
              <a:cs typeface="Open Sans"/>
              <a:sym typeface="Open Sans"/>
            </a:endParaRPr>
          </a:p>
          <a:p>
            <a:pPr indent="0" lvl="0" marL="0" marR="0" rtl="0" algn="ctr">
              <a:spcBef>
                <a:spcPts val="0"/>
              </a:spcBef>
              <a:spcAft>
                <a:spcPts val="0"/>
              </a:spcAft>
              <a:buNone/>
            </a:pPr>
            <a:r>
              <a:rPr lang="en" sz="2300">
                <a:solidFill>
                  <a:srgbClr val="222222"/>
                </a:solidFill>
                <a:latin typeface="Open Sans"/>
                <a:ea typeface="Open Sans"/>
                <a:cs typeface="Open Sans"/>
                <a:sym typeface="Open Sans"/>
              </a:rPr>
              <a:t>and in the community. </a:t>
            </a:r>
            <a:r>
              <a:rPr lang="en" sz="2300">
                <a:solidFill>
                  <a:srgbClr val="222222"/>
                </a:solidFill>
                <a:latin typeface="Open Sans"/>
                <a:ea typeface="Open Sans"/>
                <a:cs typeface="Open Sans"/>
                <a:sym typeface="Open Sans"/>
              </a:rPr>
              <a:t>For the most up to date information, please visit our website </a:t>
            </a:r>
            <a:r>
              <a:rPr lang="en" sz="2300" u="sng">
                <a:solidFill>
                  <a:schemeClr val="hlink"/>
                </a:solidFill>
                <a:highlight>
                  <a:srgbClr val="FFFFFF"/>
                </a:highlight>
                <a:latin typeface="Open Sans"/>
                <a:ea typeface="Open Sans"/>
                <a:cs typeface="Open Sans"/>
                <a:sym typeface="Open Sans"/>
                <a:hlinkClick r:id="rId5"/>
              </a:rPr>
              <a:t>here</a:t>
            </a:r>
            <a:r>
              <a:rPr lang="en" sz="2300">
                <a:solidFill>
                  <a:srgbClr val="222222"/>
                </a:solidFill>
                <a:latin typeface="Open Sans"/>
                <a:ea typeface="Open Sans"/>
                <a:cs typeface="Open Sans"/>
                <a:sym typeface="Open Sans"/>
              </a:rPr>
              <a:t> (opens in new tab).</a:t>
            </a:r>
            <a:endParaRPr sz="2300">
              <a:solidFill>
                <a:srgbClr val="222222"/>
              </a:solidFill>
              <a:latin typeface="Open Sans"/>
              <a:ea typeface="Open Sans"/>
              <a:cs typeface="Open Sans"/>
              <a:sym typeface="Open Sans"/>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68"/>
          <p:cNvSpPr txBox="1"/>
          <p:nvPr>
            <p:ph type="title"/>
          </p:nvPr>
        </p:nvSpPr>
        <p:spPr>
          <a:xfrm>
            <a:off x="4866925" y="620201"/>
            <a:ext cx="4045200" cy="1683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lang="en" sz="4400">
                <a:solidFill>
                  <a:schemeClr val="lt1"/>
                </a:solidFill>
                <a:latin typeface="Open Sans"/>
                <a:ea typeface="Open Sans"/>
                <a:cs typeface="Open Sans"/>
                <a:sym typeface="Open Sans"/>
              </a:rPr>
              <a:t>Welcome to NC State: </a:t>
            </a:r>
            <a:endParaRPr b="0" sz="4400">
              <a:solidFill>
                <a:schemeClr val="lt1"/>
              </a:solidFill>
              <a:latin typeface="Open Sans"/>
              <a:ea typeface="Open Sans"/>
              <a:cs typeface="Open Sans"/>
              <a:sym typeface="Open Sans"/>
            </a:endParaRPr>
          </a:p>
          <a:p>
            <a:pPr indent="0" lvl="0" marL="0" marR="0" rtl="0" algn="ctr">
              <a:spcBef>
                <a:spcPts val="0"/>
              </a:spcBef>
              <a:spcAft>
                <a:spcPts val="0"/>
              </a:spcAft>
              <a:buNone/>
            </a:pPr>
            <a:r>
              <a:rPr b="0" lang="en" sz="4400">
                <a:solidFill>
                  <a:schemeClr val="lt1"/>
                </a:solidFill>
                <a:latin typeface="Open Sans"/>
                <a:ea typeface="Open Sans"/>
                <a:cs typeface="Open Sans"/>
                <a:sym typeface="Open Sans"/>
              </a:rPr>
              <a:t>A </a:t>
            </a:r>
            <a:r>
              <a:rPr b="0" i="0" lang="en" sz="4400" u="none" cap="none" strike="noStrike">
                <a:solidFill>
                  <a:schemeClr val="lt1"/>
                </a:solidFill>
                <a:latin typeface="Open Sans"/>
                <a:ea typeface="Open Sans"/>
                <a:cs typeface="Open Sans"/>
                <a:sym typeface="Open Sans"/>
              </a:rPr>
              <a:t>Summary</a:t>
            </a:r>
            <a:endParaRPr>
              <a:solidFill>
                <a:schemeClr val="lt1"/>
              </a:solidFill>
              <a:latin typeface="Open Sans"/>
              <a:ea typeface="Open Sans"/>
              <a:cs typeface="Open Sans"/>
              <a:sym typeface="Open Sans"/>
            </a:endParaRPr>
          </a:p>
        </p:txBody>
      </p:sp>
      <p:sp>
        <p:nvSpPr>
          <p:cNvPr id="465" name="Google Shape;465;p68"/>
          <p:cNvSpPr txBox="1"/>
          <p:nvPr>
            <p:ph idx="2" type="body"/>
          </p:nvPr>
        </p:nvSpPr>
        <p:spPr>
          <a:xfrm>
            <a:off x="199400" y="620194"/>
            <a:ext cx="3837000" cy="4465200"/>
          </a:xfrm>
          <a:prstGeom prst="rect">
            <a:avLst/>
          </a:prstGeom>
          <a:noFill/>
          <a:ln>
            <a:noFill/>
          </a:ln>
        </p:spPr>
        <p:txBody>
          <a:bodyPr anchorCtr="0" anchor="t" bIns="45700" lIns="91425" spcFirstLastPara="1" rIns="91425" wrap="square" tIns="45700">
            <a:noAutofit/>
          </a:bodyPr>
          <a:lstStyle/>
          <a:p>
            <a:pPr indent="-323850" lvl="0" marL="342900" marR="0" rtl="0" algn="l">
              <a:spcBef>
                <a:spcPts val="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Familiarize yourself with your J-1 immigration status. If you have any questions, visit the OIS website or consult an OIS advisor.</a:t>
            </a:r>
            <a:endParaRPr i="0" sz="1600" u="none" cap="none" strike="noStrike">
              <a:solidFill>
                <a:srgbClr val="222222"/>
              </a:solidFill>
              <a:latin typeface="Open Sans"/>
              <a:ea typeface="Open Sans"/>
              <a:cs typeface="Open Sans"/>
              <a:sym typeface="Open Sans"/>
            </a:endParaRPr>
          </a:p>
          <a:p>
            <a:pPr indent="-323850" lvl="0" marL="342900" marR="0" rtl="0" algn="l">
              <a:spcBef>
                <a:spcPts val="380"/>
              </a:spcBef>
              <a:spcAft>
                <a:spcPts val="0"/>
              </a:spcAft>
              <a:buClr>
                <a:srgbClr val="222222"/>
              </a:buClr>
              <a:buSzPts val="1600"/>
              <a:buFont typeface="Open Sans"/>
              <a:buChar char="•"/>
            </a:pPr>
            <a:r>
              <a:rPr i="0" lang="en" sz="1600" u="none" cap="none" strike="noStrike">
                <a:solidFill>
                  <a:srgbClr val="222222"/>
                </a:solidFill>
                <a:latin typeface="Open Sans"/>
                <a:ea typeface="Open Sans"/>
                <a:cs typeface="Open Sans"/>
                <a:sym typeface="Open Sans"/>
              </a:rPr>
              <a:t>Do not rely on friends for immigration advice.  Get your</a:t>
            </a:r>
            <a:r>
              <a:rPr lang="en" sz="1600">
                <a:solidFill>
                  <a:srgbClr val="222222"/>
                </a:solidFill>
                <a:latin typeface="Open Sans"/>
                <a:ea typeface="Open Sans"/>
                <a:cs typeface="Open Sans"/>
                <a:sym typeface="Open Sans"/>
              </a:rPr>
              <a:t> i</a:t>
            </a:r>
            <a:r>
              <a:rPr i="0" lang="en" sz="1600" u="none" cap="none" strike="noStrike">
                <a:solidFill>
                  <a:srgbClr val="222222"/>
                </a:solidFill>
                <a:latin typeface="Open Sans"/>
                <a:ea typeface="Open Sans"/>
                <a:cs typeface="Open Sans"/>
                <a:sym typeface="Open Sans"/>
              </a:rPr>
              <a:t>mmigration advice from an immigration advisor at OIS. We are </a:t>
            </a:r>
            <a:r>
              <a:rPr lang="en" sz="1600">
                <a:solidFill>
                  <a:srgbClr val="222222"/>
                </a:solidFill>
                <a:latin typeface="Open Sans"/>
                <a:ea typeface="Open Sans"/>
                <a:cs typeface="Open Sans"/>
                <a:sym typeface="Open Sans"/>
              </a:rPr>
              <a:t>happy to help!</a:t>
            </a:r>
            <a:endParaRPr i="0" sz="1600" u="none" cap="none" strike="noStrike">
              <a:solidFill>
                <a:srgbClr val="222222"/>
              </a:solidFill>
              <a:latin typeface="Open Sans"/>
              <a:ea typeface="Open Sans"/>
              <a:cs typeface="Open Sans"/>
              <a:sym typeface="Open Sans"/>
            </a:endParaRPr>
          </a:p>
          <a:p>
            <a:pPr indent="-323850" lvl="0" marL="342900" marR="0" rtl="0" algn="l">
              <a:spcBef>
                <a:spcPts val="380"/>
              </a:spcBef>
              <a:spcAft>
                <a:spcPts val="0"/>
              </a:spcAft>
              <a:buClr>
                <a:srgbClr val="222222"/>
              </a:buClr>
              <a:buSzPts val="1600"/>
              <a:buFont typeface="Open Sans"/>
              <a:buChar char="•"/>
            </a:pPr>
            <a:r>
              <a:rPr lang="en" sz="1600">
                <a:solidFill>
                  <a:srgbClr val="222222"/>
                </a:solidFill>
                <a:latin typeface="Open Sans"/>
                <a:ea typeface="Open Sans"/>
                <a:cs typeface="Open Sans"/>
                <a:sym typeface="Open Sans"/>
              </a:rPr>
              <a:t>Participate in</a:t>
            </a:r>
            <a:r>
              <a:rPr i="0" lang="en" sz="1600" u="none" cap="none" strike="noStrike">
                <a:solidFill>
                  <a:srgbClr val="222222"/>
                </a:solidFill>
                <a:latin typeface="Open Sans"/>
                <a:ea typeface="Open Sans"/>
                <a:cs typeface="Open Sans"/>
                <a:sym typeface="Open Sans"/>
              </a:rPr>
              <a:t> cross-cultural programs </a:t>
            </a:r>
            <a:r>
              <a:rPr lang="en" sz="1600">
                <a:solidFill>
                  <a:srgbClr val="222222"/>
                </a:solidFill>
                <a:latin typeface="Open Sans"/>
                <a:ea typeface="Open Sans"/>
                <a:cs typeface="Open Sans"/>
                <a:sym typeface="Open Sans"/>
              </a:rPr>
              <a:t>and</a:t>
            </a:r>
            <a:r>
              <a:rPr i="0" lang="en" sz="1600" u="none" cap="none" strike="noStrike">
                <a:solidFill>
                  <a:srgbClr val="222222"/>
                </a:solidFill>
                <a:latin typeface="Open Sans"/>
                <a:ea typeface="Open Sans"/>
                <a:cs typeface="Open Sans"/>
                <a:sym typeface="Open Sans"/>
              </a:rPr>
              <a:t> events</a:t>
            </a:r>
            <a:r>
              <a:rPr lang="en" sz="1600">
                <a:solidFill>
                  <a:srgbClr val="222222"/>
                </a:solidFill>
                <a:latin typeface="Open Sans"/>
                <a:ea typeface="Open Sans"/>
                <a:cs typeface="Open Sans"/>
                <a:sym typeface="Open Sans"/>
              </a:rPr>
              <a:t> with OIS or in the community!</a:t>
            </a:r>
            <a:endParaRPr sz="1600">
              <a:solidFill>
                <a:srgbClr val="222222"/>
              </a:solidFill>
              <a:latin typeface="Open Sans"/>
              <a:ea typeface="Open Sans"/>
              <a:cs typeface="Open Sans"/>
              <a:sym typeface="Open Sans"/>
            </a:endParaRPr>
          </a:p>
        </p:txBody>
      </p:sp>
      <p:pic>
        <p:nvPicPr>
          <p:cNvPr descr="Mr. Wuf, the NC State mascot, stands with open arms at a football game at Carter Finley Stadium. " id="466" name="Google Shape;466;p68" title="_MAH5532.jpg"/>
          <p:cNvPicPr preferRelativeResize="0"/>
          <p:nvPr/>
        </p:nvPicPr>
        <p:blipFill>
          <a:blip r:embed="rId3">
            <a:alphaModFix/>
          </a:blip>
          <a:stretch>
            <a:fillRect/>
          </a:stretch>
        </p:blipFill>
        <p:spPr>
          <a:xfrm>
            <a:off x="4866925" y="2388600"/>
            <a:ext cx="4045200" cy="27549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69"/>
          <p:cNvSpPr txBox="1"/>
          <p:nvPr>
            <p:ph type="title"/>
          </p:nvPr>
        </p:nvSpPr>
        <p:spPr>
          <a:xfrm>
            <a:off x="4884025" y="1729951"/>
            <a:ext cx="4045200" cy="1683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lang="en" sz="4400">
                <a:solidFill>
                  <a:schemeClr val="lt1"/>
                </a:solidFill>
                <a:latin typeface="Open Sans"/>
                <a:ea typeface="Open Sans"/>
                <a:cs typeface="Open Sans"/>
                <a:sym typeface="Open Sans"/>
              </a:rPr>
              <a:t>Additional Resources</a:t>
            </a:r>
            <a:endParaRPr>
              <a:solidFill>
                <a:schemeClr val="lt1"/>
              </a:solidFill>
              <a:latin typeface="Open Sans"/>
              <a:ea typeface="Open Sans"/>
              <a:cs typeface="Open Sans"/>
              <a:sym typeface="Open Sans"/>
            </a:endParaRPr>
          </a:p>
        </p:txBody>
      </p:sp>
      <p:sp>
        <p:nvSpPr>
          <p:cNvPr id="473" name="Google Shape;473;p69"/>
          <p:cNvSpPr txBox="1"/>
          <p:nvPr>
            <p:ph idx="2" type="body"/>
          </p:nvPr>
        </p:nvSpPr>
        <p:spPr>
          <a:xfrm>
            <a:off x="0" y="478900"/>
            <a:ext cx="4572000" cy="4465200"/>
          </a:xfrm>
          <a:prstGeom prst="rect">
            <a:avLst/>
          </a:prstGeom>
          <a:noFill/>
          <a:ln>
            <a:noFill/>
          </a:ln>
        </p:spPr>
        <p:txBody>
          <a:bodyPr anchorCtr="0" anchor="t" bIns="45700" lIns="91425" spcFirstLastPara="1" rIns="91425" wrap="square" tIns="45700">
            <a:noAutofit/>
          </a:bodyPr>
          <a:lstStyle/>
          <a:p>
            <a:pPr indent="-361950" lvl="0" marL="342900" marR="0" rtl="0" algn="l">
              <a:spcBef>
                <a:spcPts val="380"/>
              </a:spcBef>
              <a:spcAft>
                <a:spcPts val="0"/>
              </a:spcAft>
              <a:buClr>
                <a:srgbClr val="1F1F1F"/>
              </a:buClr>
              <a:buSzPts val="2200"/>
              <a:buFont typeface="Open Sans"/>
              <a:buChar char="•"/>
            </a:pPr>
            <a:r>
              <a:rPr lang="en" sz="2200">
                <a:solidFill>
                  <a:srgbClr val="1F1F1F"/>
                </a:solidFill>
                <a:latin typeface="Open Sans"/>
                <a:ea typeface="Open Sans"/>
                <a:cs typeface="Open Sans"/>
                <a:sym typeface="Open Sans"/>
              </a:rPr>
              <a:t>Department of State </a:t>
            </a:r>
            <a:r>
              <a:rPr lang="en" sz="2200" u="sng">
                <a:solidFill>
                  <a:schemeClr val="dk1"/>
                </a:solidFill>
                <a:latin typeface="Open Sans"/>
                <a:ea typeface="Open Sans"/>
                <a:cs typeface="Open Sans"/>
                <a:sym typeface="Open Sans"/>
                <a:hlinkClick r:id="rId3">
                  <a:extLst>
                    <a:ext uri="{A12FA001-AC4F-418D-AE19-62706E023703}">
                      <ahyp:hlinkClr val="tx"/>
                    </a:ext>
                  </a:extLst>
                </a:hlinkClick>
              </a:rPr>
              <a:t>Video on US Campus Culture</a:t>
            </a:r>
            <a:r>
              <a:rPr lang="en" sz="2200">
                <a:solidFill>
                  <a:srgbClr val="1F1F1F"/>
                </a:solidFill>
                <a:latin typeface="Open Sans"/>
                <a:ea typeface="Open Sans"/>
                <a:cs typeface="Open Sans"/>
                <a:sym typeface="Open Sans"/>
              </a:rPr>
              <a:t> </a:t>
            </a:r>
            <a:br>
              <a:rPr lang="en" sz="2200">
                <a:solidFill>
                  <a:srgbClr val="1F1F1F"/>
                </a:solidFill>
                <a:latin typeface="Open Sans"/>
                <a:ea typeface="Open Sans"/>
                <a:cs typeface="Open Sans"/>
                <a:sym typeface="Open Sans"/>
              </a:rPr>
            </a:br>
            <a:r>
              <a:rPr lang="en" sz="2200">
                <a:solidFill>
                  <a:srgbClr val="1F1F1F"/>
                </a:solidFill>
                <a:latin typeface="Open Sans"/>
                <a:ea typeface="Open Sans"/>
                <a:cs typeface="Open Sans"/>
                <a:sym typeface="Open Sans"/>
              </a:rPr>
              <a:t>(opens in new tab) </a:t>
            </a:r>
            <a:endParaRPr sz="2200">
              <a:solidFill>
                <a:srgbClr val="1F1F1F"/>
              </a:solidFill>
              <a:latin typeface="Open Sans"/>
              <a:ea typeface="Open Sans"/>
              <a:cs typeface="Open Sans"/>
              <a:sym typeface="Open Sans"/>
            </a:endParaRPr>
          </a:p>
          <a:p>
            <a:pPr indent="-361950" lvl="0" marL="342900" marR="0" rtl="0" algn="l">
              <a:spcBef>
                <a:spcPts val="380"/>
              </a:spcBef>
              <a:spcAft>
                <a:spcPts val="0"/>
              </a:spcAft>
              <a:buClr>
                <a:srgbClr val="1F1F1F"/>
              </a:buClr>
              <a:buSzPts val="2200"/>
              <a:buFont typeface="Open Sans"/>
              <a:buChar char="•"/>
            </a:pPr>
            <a:r>
              <a:rPr lang="en" sz="2200" u="sng">
                <a:solidFill>
                  <a:schemeClr val="dk1"/>
                </a:solidFill>
                <a:latin typeface="Open Sans"/>
                <a:ea typeface="Open Sans"/>
                <a:cs typeface="Open Sans"/>
                <a:sym typeface="Open Sans"/>
                <a:hlinkClick r:id="rId4">
                  <a:extLst>
                    <a:ext uri="{A12FA001-AC4F-418D-AE19-62706E023703}">
                      <ahyp:hlinkClr val="tx"/>
                    </a:ext>
                  </a:extLst>
                </a:hlinkClick>
              </a:rPr>
              <a:t>Fermilab’s Life and Customs in the US</a:t>
            </a:r>
            <a:r>
              <a:rPr lang="en" sz="2200">
                <a:solidFill>
                  <a:schemeClr val="dk1"/>
                </a:solidFill>
                <a:latin typeface="Open Sans"/>
                <a:ea typeface="Open Sans"/>
                <a:cs typeface="Open Sans"/>
                <a:sym typeface="Open Sans"/>
              </a:rPr>
              <a:t> </a:t>
            </a:r>
            <a:br>
              <a:rPr lang="en" sz="2200">
                <a:solidFill>
                  <a:srgbClr val="1F1F1F"/>
                </a:solidFill>
                <a:latin typeface="Open Sans"/>
                <a:ea typeface="Open Sans"/>
                <a:cs typeface="Open Sans"/>
                <a:sym typeface="Open Sans"/>
              </a:rPr>
            </a:br>
            <a:r>
              <a:rPr lang="en" sz="2200">
                <a:solidFill>
                  <a:srgbClr val="1F1F1F"/>
                </a:solidFill>
                <a:latin typeface="Open Sans"/>
                <a:ea typeface="Open Sans"/>
                <a:cs typeface="Open Sans"/>
                <a:sym typeface="Open Sans"/>
              </a:rPr>
              <a:t>(opens in new tab)</a:t>
            </a:r>
            <a:endParaRPr sz="2200">
              <a:solidFill>
                <a:srgbClr val="1F1F1F"/>
              </a:solidFill>
              <a:latin typeface="Open Sans"/>
              <a:ea typeface="Open Sans"/>
              <a:cs typeface="Open Sans"/>
              <a:sym typeface="Open Sans"/>
            </a:endParaRPr>
          </a:p>
          <a:p>
            <a:pPr indent="-361950" lvl="0" marL="342900" marR="0" rtl="0" algn="l">
              <a:spcBef>
                <a:spcPts val="380"/>
              </a:spcBef>
              <a:spcAft>
                <a:spcPts val="0"/>
              </a:spcAft>
              <a:buClr>
                <a:srgbClr val="1F1F1F"/>
              </a:buClr>
              <a:buSzPts val="2200"/>
              <a:buFont typeface="Open Sans"/>
              <a:buChar char="•"/>
            </a:pPr>
            <a:r>
              <a:rPr lang="en" sz="2200" u="sng">
                <a:solidFill>
                  <a:schemeClr val="dk1"/>
                </a:solidFill>
                <a:latin typeface="Open Sans"/>
                <a:ea typeface="Open Sans"/>
                <a:cs typeface="Open Sans"/>
                <a:sym typeface="Open Sans"/>
                <a:hlinkClick r:id="rId5">
                  <a:extLst>
                    <a:ext uri="{A12FA001-AC4F-418D-AE19-62706E023703}">
                      <ahyp:hlinkClr val="tx"/>
                    </a:ext>
                  </a:extLst>
                </a:hlinkClick>
              </a:rPr>
              <a:t>eduPASS’ Living in the USA</a:t>
            </a:r>
            <a:r>
              <a:rPr lang="en" sz="2200">
                <a:solidFill>
                  <a:srgbClr val="1F1F1F"/>
                </a:solidFill>
                <a:latin typeface="Open Sans"/>
                <a:ea typeface="Open Sans"/>
                <a:cs typeface="Open Sans"/>
                <a:sym typeface="Open Sans"/>
              </a:rPr>
              <a:t> (opens in new tab)</a:t>
            </a:r>
            <a:endParaRPr sz="2200">
              <a:solidFill>
                <a:srgbClr val="1F1F1F"/>
              </a:solidFill>
              <a:latin typeface="Open Sans"/>
              <a:ea typeface="Open Sans"/>
              <a:cs typeface="Open Sans"/>
              <a:sym typeface="Open Sans"/>
            </a:endParaRPr>
          </a:p>
          <a:p>
            <a:pPr indent="-361950" lvl="0" marL="342900" marR="0" rtl="0" algn="l">
              <a:spcBef>
                <a:spcPts val="380"/>
              </a:spcBef>
              <a:spcAft>
                <a:spcPts val="0"/>
              </a:spcAft>
              <a:buClr>
                <a:srgbClr val="1F1F1F"/>
              </a:buClr>
              <a:buSzPts val="2200"/>
              <a:buFont typeface="Open Sans"/>
              <a:buChar char="•"/>
            </a:pPr>
            <a:r>
              <a:rPr lang="en" sz="2200" u="sng">
                <a:solidFill>
                  <a:schemeClr val="hlink"/>
                </a:solidFill>
                <a:latin typeface="Open Sans"/>
                <a:ea typeface="Open Sans"/>
                <a:cs typeface="Open Sans"/>
                <a:sym typeface="Open Sans"/>
                <a:hlinkClick r:id="rId6"/>
              </a:rPr>
              <a:t>Cultural Vistas’ Culture in the US Workplace</a:t>
            </a:r>
            <a:r>
              <a:rPr lang="en" sz="2200">
                <a:solidFill>
                  <a:schemeClr val="dk1"/>
                </a:solidFill>
                <a:latin typeface="Open Sans"/>
                <a:ea typeface="Open Sans"/>
                <a:cs typeface="Open Sans"/>
                <a:sym typeface="Open Sans"/>
              </a:rPr>
              <a:t> </a:t>
            </a:r>
            <a:br>
              <a:rPr lang="en" sz="2200">
                <a:solidFill>
                  <a:schemeClr val="dk1"/>
                </a:solidFill>
                <a:latin typeface="Open Sans"/>
                <a:ea typeface="Open Sans"/>
                <a:cs typeface="Open Sans"/>
                <a:sym typeface="Open Sans"/>
              </a:rPr>
            </a:br>
            <a:r>
              <a:rPr lang="en" sz="2200">
                <a:solidFill>
                  <a:srgbClr val="1F1F1F"/>
                </a:solidFill>
                <a:latin typeface="Open Sans"/>
                <a:ea typeface="Open Sans"/>
                <a:cs typeface="Open Sans"/>
                <a:sym typeface="Open Sans"/>
              </a:rPr>
              <a:t>(opens in new tab)</a:t>
            </a:r>
            <a:endParaRPr sz="2200">
              <a:solidFill>
                <a:srgbClr val="1F1F1F"/>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1"/>
          <p:cNvSpPr txBox="1"/>
          <p:nvPr>
            <p:ph type="title"/>
          </p:nvPr>
        </p:nvSpPr>
        <p:spPr>
          <a:xfrm>
            <a:off x="983975" y="429450"/>
            <a:ext cx="7734000" cy="626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a:solidFill>
                  <a:srgbClr val="222222"/>
                </a:solidFill>
                <a:latin typeface="Open Sans"/>
                <a:ea typeface="Open Sans"/>
                <a:cs typeface="Open Sans"/>
                <a:sym typeface="Open Sans"/>
              </a:rPr>
              <a:t>Immigration Information</a:t>
            </a:r>
            <a:endParaRPr b="0" i="0" sz="4400" u="none" cap="none" strike="noStrike">
              <a:solidFill>
                <a:srgbClr val="222222"/>
              </a:solidFill>
              <a:latin typeface="Open Sans"/>
              <a:ea typeface="Open Sans"/>
              <a:cs typeface="Open Sans"/>
              <a:sym typeface="Open Sans"/>
            </a:endParaRPr>
          </a:p>
        </p:txBody>
      </p:sp>
      <p:sp>
        <p:nvSpPr>
          <p:cNvPr id="132" name="Google Shape;132;p21"/>
          <p:cNvSpPr txBox="1"/>
          <p:nvPr/>
        </p:nvSpPr>
        <p:spPr>
          <a:xfrm>
            <a:off x="1917275" y="3509392"/>
            <a:ext cx="5867400" cy="900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800">
                <a:solidFill>
                  <a:srgbClr val="222222"/>
                </a:solidFill>
                <a:latin typeface="Open Sans"/>
                <a:ea typeface="Open Sans"/>
                <a:cs typeface="Open Sans"/>
                <a:sym typeface="Open Sans"/>
              </a:rPr>
              <a:t>Next, we will discuss the purpose of the J-1 Visa and the </a:t>
            </a:r>
            <a:r>
              <a:rPr lang="en" sz="1800">
                <a:solidFill>
                  <a:srgbClr val="222222"/>
                </a:solidFill>
                <a:latin typeface="Open Sans"/>
                <a:ea typeface="Open Sans"/>
                <a:cs typeface="Open Sans"/>
                <a:sym typeface="Open Sans"/>
              </a:rPr>
              <a:t>set of regulations which must be followed for this visa status.  </a:t>
            </a:r>
            <a:endParaRPr>
              <a:solidFill>
                <a:srgbClr val="222222"/>
              </a:solidFill>
              <a:latin typeface="Open Sans"/>
              <a:ea typeface="Open Sans"/>
              <a:cs typeface="Open Sans"/>
              <a:sym typeface="Open Sans"/>
            </a:endParaRPr>
          </a:p>
        </p:txBody>
      </p:sp>
      <p:pic>
        <p:nvPicPr>
          <p:cNvPr descr="International flags fly in the Global Courtyard on main campus. Photo by Becky Kirkland." id="133" name="Google Shape;133;p21" title="_BK13204.jpg"/>
          <p:cNvPicPr preferRelativeResize="0"/>
          <p:nvPr/>
        </p:nvPicPr>
        <p:blipFill>
          <a:blip r:embed="rId3">
            <a:alphaModFix/>
          </a:blip>
          <a:stretch>
            <a:fillRect/>
          </a:stretch>
        </p:blipFill>
        <p:spPr>
          <a:xfrm>
            <a:off x="3236588" y="1206211"/>
            <a:ext cx="3228780" cy="2152520"/>
          </a:xfrm>
          <a:prstGeom prst="rect">
            <a:avLst/>
          </a:prstGeom>
          <a:noFill/>
          <a:ln cap="flat" cmpd="sng" w="38100">
            <a:solidFill>
              <a:schemeClr val="dk1"/>
            </a:solidFill>
            <a:prstDash val="dot"/>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2"/>
          <p:cNvSpPr txBox="1"/>
          <p:nvPr>
            <p:ph type="title"/>
          </p:nvPr>
        </p:nvSpPr>
        <p:spPr>
          <a:xfrm>
            <a:off x="366150" y="526388"/>
            <a:ext cx="8411700" cy="4090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400" u="none" cap="none" strike="noStrike">
                <a:latin typeface="Open Sans"/>
                <a:ea typeface="Open Sans"/>
                <a:cs typeface="Open Sans"/>
                <a:sym typeface="Open Sans"/>
              </a:rPr>
              <a:t>Important Terms &amp; Documents</a:t>
            </a:r>
            <a:endParaRPr i="0" sz="4400" u="none" cap="none" strike="noStrike">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3"/>
          <p:cNvSpPr txBox="1"/>
          <p:nvPr>
            <p:ph type="title"/>
          </p:nvPr>
        </p:nvSpPr>
        <p:spPr>
          <a:xfrm>
            <a:off x="457200" y="108422"/>
            <a:ext cx="8229600" cy="801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400" u="none" cap="none" strike="noStrike">
                <a:solidFill>
                  <a:srgbClr val="222222"/>
                </a:solidFill>
                <a:latin typeface="Open Sans"/>
                <a:ea typeface="Open Sans"/>
                <a:cs typeface="Open Sans"/>
                <a:sym typeface="Open Sans"/>
              </a:rPr>
              <a:t>Important Terms Pt. 1</a:t>
            </a:r>
            <a:endParaRPr i="0" sz="4400" u="none" cap="none" strike="noStrike">
              <a:solidFill>
                <a:srgbClr val="222222"/>
              </a:solidFill>
              <a:latin typeface="Open Sans"/>
              <a:ea typeface="Open Sans"/>
              <a:cs typeface="Open Sans"/>
              <a:sym typeface="Open Sans"/>
            </a:endParaRPr>
          </a:p>
        </p:txBody>
      </p:sp>
      <p:graphicFrame>
        <p:nvGraphicFramePr>
          <p:cNvPr id="144" name="Google Shape;144;p23"/>
          <p:cNvGraphicFramePr/>
          <p:nvPr/>
        </p:nvGraphicFramePr>
        <p:xfrm>
          <a:off x="181125" y="909656"/>
          <a:ext cx="3000000" cy="3000000"/>
        </p:xfrm>
        <a:graphic>
          <a:graphicData uri="http://schemas.openxmlformats.org/drawingml/2006/table">
            <a:tbl>
              <a:tblPr>
                <a:noFill/>
                <a:tableStyleId>{CC5DE0CD-C9FB-477C-A76F-C571BA846A06}</a:tableStyleId>
              </a:tblPr>
              <a:tblGrid>
                <a:gridCol w="2287050"/>
                <a:gridCol w="6538300"/>
              </a:tblGrid>
              <a:tr h="659000">
                <a:tc>
                  <a:txBody>
                    <a:bodyPr/>
                    <a:lstStyle/>
                    <a:p>
                      <a:pPr indent="0" lvl="0" marL="0" rtl="0" algn="l">
                        <a:spcBef>
                          <a:spcPts val="0"/>
                        </a:spcBef>
                        <a:spcAft>
                          <a:spcPts val="0"/>
                        </a:spcAft>
                        <a:buNone/>
                      </a:pPr>
                      <a:r>
                        <a:rPr b="1" lang="en" sz="1350">
                          <a:solidFill>
                            <a:srgbClr val="222222"/>
                          </a:solidFill>
                          <a:latin typeface="Open Sans"/>
                          <a:ea typeface="Open Sans"/>
                          <a:cs typeface="Open Sans"/>
                          <a:sym typeface="Open Sans"/>
                        </a:rPr>
                        <a:t>Immigration Status</a:t>
                      </a:r>
                      <a:endParaRPr b="1" sz="135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0"/>
                        </a:spcBef>
                        <a:spcAft>
                          <a:spcPts val="0"/>
                        </a:spcAft>
                        <a:buNone/>
                      </a:pPr>
                      <a:r>
                        <a:rPr lang="en" sz="1350">
                          <a:solidFill>
                            <a:srgbClr val="222222"/>
                          </a:solidFill>
                          <a:latin typeface="Open Sans"/>
                          <a:ea typeface="Open Sans"/>
                          <a:cs typeface="Open Sans"/>
                          <a:sym typeface="Open Sans"/>
                        </a:rPr>
                        <a:t>A person’s legal presence in the United States.</a:t>
                      </a:r>
                      <a:endParaRPr sz="1350">
                        <a:solidFill>
                          <a:srgbClr val="222222"/>
                        </a:solidFill>
                        <a:latin typeface="Open Sans"/>
                        <a:ea typeface="Open Sans"/>
                        <a:cs typeface="Open Sans"/>
                        <a:sym typeface="Open Sans"/>
                      </a:endParaRPr>
                    </a:p>
                    <a:p>
                      <a:pPr indent="0" lvl="0" marL="0" rtl="0" algn="l">
                        <a:spcBef>
                          <a:spcPts val="0"/>
                        </a:spcBef>
                        <a:spcAft>
                          <a:spcPts val="0"/>
                        </a:spcAft>
                        <a:buNone/>
                      </a:pPr>
                      <a:r>
                        <a:t/>
                      </a:r>
                      <a:endParaRPr sz="135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659000">
                <a:tc>
                  <a:txBody>
                    <a:bodyPr/>
                    <a:lstStyle/>
                    <a:p>
                      <a:pPr indent="0" lvl="0" marL="0" rtl="0" algn="l">
                        <a:spcBef>
                          <a:spcPts val="0"/>
                        </a:spcBef>
                        <a:spcAft>
                          <a:spcPts val="0"/>
                        </a:spcAft>
                        <a:buNone/>
                      </a:pPr>
                      <a:r>
                        <a:rPr b="1" lang="en" sz="1350">
                          <a:solidFill>
                            <a:srgbClr val="222222"/>
                          </a:solidFill>
                          <a:latin typeface="Open Sans"/>
                          <a:ea typeface="Open Sans"/>
                          <a:cs typeface="Open Sans"/>
                          <a:sym typeface="Open Sans"/>
                        </a:rPr>
                        <a:t>J-1</a:t>
                      </a:r>
                      <a:endParaRPr b="1" sz="135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270"/>
                        </a:spcBef>
                        <a:spcAft>
                          <a:spcPts val="0"/>
                        </a:spcAft>
                        <a:buNone/>
                      </a:pPr>
                      <a:r>
                        <a:rPr lang="en" sz="1350">
                          <a:solidFill>
                            <a:srgbClr val="222222"/>
                          </a:solidFill>
                          <a:latin typeface="Open Sans"/>
                          <a:ea typeface="Open Sans"/>
                          <a:cs typeface="Open Sans"/>
                          <a:sym typeface="Open Sans"/>
                        </a:rPr>
                        <a:t>Can refer to a visa or an immigration status.  A person who enters the US with a J-1 visa is given J-1 status and is known as an </a:t>
                      </a:r>
                      <a:r>
                        <a:rPr b="1" lang="en" sz="1350">
                          <a:solidFill>
                            <a:srgbClr val="222222"/>
                          </a:solidFill>
                          <a:latin typeface="Open Sans"/>
                          <a:ea typeface="Open Sans"/>
                          <a:cs typeface="Open Sans"/>
                          <a:sym typeface="Open Sans"/>
                        </a:rPr>
                        <a:t>exchange visitor</a:t>
                      </a:r>
                      <a:r>
                        <a:rPr lang="en" sz="1350">
                          <a:solidFill>
                            <a:srgbClr val="222222"/>
                          </a:solidFill>
                          <a:latin typeface="Open Sans"/>
                          <a:ea typeface="Open Sans"/>
                          <a:cs typeface="Open Sans"/>
                          <a:sym typeface="Open Sans"/>
                        </a:rPr>
                        <a:t>.</a:t>
                      </a:r>
                      <a:endParaRPr sz="135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1318100">
                <a:tc>
                  <a:txBody>
                    <a:bodyPr/>
                    <a:lstStyle/>
                    <a:p>
                      <a:pPr indent="0" lvl="0" marL="0" rtl="0" algn="l">
                        <a:spcBef>
                          <a:spcPts val="0"/>
                        </a:spcBef>
                        <a:spcAft>
                          <a:spcPts val="0"/>
                        </a:spcAft>
                        <a:buNone/>
                      </a:pPr>
                      <a:r>
                        <a:rPr b="1" lang="en" sz="1350">
                          <a:solidFill>
                            <a:srgbClr val="222222"/>
                          </a:solidFill>
                          <a:latin typeface="Open Sans"/>
                          <a:ea typeface="Open Sans"/>
                          <a:cs typeface="Open Sans"/>
                          <a:sym typeface="Open Sans"/>
                        </a:rPr>
                        <a:t>J-1 Category</a:t>
                      </a:r>
                      <a:endParaRPr b="1" sz="135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270"/>
                        </a:spcBef>
                        <a:spcAft>
                          <a:spcPts val="0"/>
                        </a:spcAft>
                        <a:buNone/>
                      </a:pPr>
                      <a:r>
                        <a:rPr lang="en" sz="1350">
                          <a:solidFill>
                            <a:srgbClr val="222222"/>
                          </a:solidFill>
                          <a:latin typeface="Open Sans"/>
                          <a:ea typeface="Open Sans"/>
                          <a:cs typeface="Open Sans"/>
                          <a:sym typeface="Open Sans"/>
                        </a:rPr>
                        <a:t>Within the J-1 immigration status, there are multiple categories such as student, research scholar, student intern, etc.  Each of these categories has its own rules that must be followed in order to comply with the terms of the visit.  The J-1 category can be found in section 4 on the DS-2019.</a:t>
                      </a:r>
                      <a:r>
                        <a:rPr b="1" lang="en" sz="1350">
                          <a:solidFill>
                            <a:srgbClr val="222222"/>
                          </a:solidFill>
                          <a:latin typeface="Open Sans"/>
                          <a:ea typeface="Open Sans"/>
                          <a:cs typeface="Open Sans"/>
                          <a:sym typeface="Open Sans"/>
                        </a:rPr>
                        <a:t> </a:t>
                      </a:r>
                      <a:endParaRPr sz="135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659000">
                <a:tc>
                  <a:txBody>
                    <a:bodyPr/>
                    <a:lstStyle/>
                    <a:p>
                      <a:pPr indent="0" lvl="0" marL="0" rtl="0" algn="l">
                        <a:spcBef>
                          <a:spcPts val="0"/>
                        </a:spcBef>
                        <a:spcAft>
                          <a:spcPts val="0"/>
                        </a:spcAft>
                        <a:buNone/>
                      </a:pPr>
                      <a:r>
                        <a:rPr b="1" lang="en" sz="1350">
                          <a:solidFill>
                            <a:srgbClr val="222222"/>
                          </a:solidFill>
                          <a:latin typeface="Open Sans"/>
                          <a:ea typeface="Open Sans"/>
                          <a:cs typeface="Open Sans"/>
                          <a:sym typeface="Open Sans"/>
                        </a:rPr>
                        <a:t>J-1 Program</a:t>
                      </a:r>
                      <a:endParaRPr b="1" sz="135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270"/>
                        </a:spcBef>
                        <a:spcAft>
                          <a:spcPts val="0"/>
                        </a:spcAft>
                        <a:buNone/>
                      </a:pPr>
                      <a:r>
                        <a:rPr lang="en" sz="1350">
                          <a:solidFill>
                            <a:srgbClr val="222222"/>
                          </a:solidFill>
                          <a:latin typeface="Open Sans"/>
                          <a:ea typeface="Open Sans"/>
                          <a:cs typeface="Open Sans"/>
                          <a:sym typeface="Open Sans"/>
                        </a:rPr>
                        <a:t>The planned group of activities in which a J-1 exchange visitor is engaged for a specific purpose and a specific time period as documented on the DS-2019. </a:t>
                      </a:r>
                      <a:endParaRPr sz="135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475950">
                <a:tc>
                  <a:txBody>
                    <a:bodyPr/>
                    <a:lstStyle/>
                    <a:p>
                      <a:pPr indent="0" lvl="0" marL="0" rtl="0" algn="l">
                        <a:spcBef>
                          <a:spcPts val="0"/>
                        </a:spcBef>
                        <a:spcAft>
                          <a:spcPts val="0"/>
                        </a:spcAft>
                        <a:buNone/>
                      </a:pPr>
                      <a:r>
                        <a:rPr b="1" lang="en" sz="1350">
                          <a:solidFill>
                            <a:srgbClr val="222222"/>
                          </a:solidFill>
                          <a:latin typeface="Open Sans"/>
                          <a:ea typeface="Open Sans"/>
                          <a:cs typeface="Open Sans"/>
                          <a:sym typeface="Open Sans"/>
                        </a:rPr>
                        <a:t>Maintaining Status</a:t>
                      </a:r>
                      <a:endParaRPr b="1" sz="135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270"/>
                        </a:spcBef>
                        <a:spcAft>
                          <a:spcPts val="0"/>
                        </a:spcAft>
                        <a:buNone/>
                      </a:pPr>
                      <a:r>
                        <a:rPr lang="en" sz="1350">
                          <a:solidFill>
                            <a:srgbClr val="222222"/>
                          </a:solidFill>
                          <a:latin typeface="Open Sans"/>
                          <a:ea typeface="Open Sans"/>
                          <a:cs typeface="Open Sans"/>
                          <a:sym typeface="Open Sans"/>
                        </a:rPr>
                        <a:t>The process of following the rules of one’s immigration status and J-1 category.</a:t>
                      </a:r>
                      <a:endParaRPr sz="135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4"/>
          <p:cNvSpPr txBox="1"/>
          <p:nvPr>
            <p:ph type="title"/>
          </p:nvPr>
        </p:nvSpPr>
        <p:spPr>
          <a:xfrm>
            <a:off x="457200" y="108422"/>
            <a:ext cx="8229600" cy="801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0" lang="en" sz="4400" u="none" cap="none" strike="noStrike">
                <a:solidFill>
                  <a:srgbClr val="222222"/>
                </a:solidFill>
                <a:latin typeface="Open Sans"/>
                <a:ea typeface="Open Sans"/>
                <a:cs typeface="Open Sans"/>
                <a:sym typeface="Open Sans"/>
              </a:rPr>
              <a:t>Important Terms Pt. 2</a:t>
            </a:r>
            <a:endParaRPr i="0" sz="4400" u="none" cap="none" strike="noStrike">
              <a:solidFill>
                <a:srgbClr val="222222"/>
              </a:solidFill>
              <a:latin typeface="Open Sans"/>
              <a:ea typeface="Open Sans"/>
              <a:cs typeface="Open Sans"/>
              <a:sym typeface="Open Sans"/>
            </a:endParaRPr>
          </a:p>
        </p:txBody>
      </p:sp>
      <p:graphicFrame>
        <p:nvGraphicFramePr>
          <p:cNvPr id="150" name="Google Shape;150;p24"/>
          <p:cNvGraphicFramePr/>
          <p:nvPr/>
        </p:nvGraphicFramePr>
        <p:xfrm>
          <a:off x="130275" y="909656"/>
          <a:ext cx="3000000" cy="3000000"/>
        </p:xfrm>
        <a:graphic>
          <a:graphicData uri="http://schemas.openxmlformats.org/drawingml/2006/table">
            <a:tbl>
              <a:tblPr>
                <a:noFill/>
                <a:tableStyleId>{CC5DE0CD-C9FB-477C-A76F-C571BA846A06}</a:tableStyleId>
              </a:tblPr>
              <a:tblGrid>
                <a:gridCol w="1671975"/>
                <a:gridCol w="7196950"/>
              </a:tblGrid>
              <a:tr h="285750">
                <a:tc>
                  <a:txBody>
                    <a:bodyPr/>
                    <a:lstStyle/>
                    <a:p>
                      <a:pPr indent="0" lvl="0" marL="0" rtl="0" algn="l">
                        <a:spcBef>
                          <a:spcPts val="0"/>
                        </a:spcBef>
                        <a:spcAft>
                          <a:spcPts val="0"/>
                        </a:spcAft>
                        <a:buNone/>
                      </a:pPr>
                      <a:r>
                        <a:rPr b="1" lang="en" sz="1200">
                          <a:solidFill>
                            <a:srgbClr val="222222"/>
                          </a:solidFill>
                          <a:latin typeface="Open Sans"/>
                          <a:ea typeface="Open Sans"/>
                          <a:cs typeface="Open Sans"/>
                          <a:sym typeface="Open Sans"/>
                        </a:rPr>
                        <a:t>SEVIS</a:t>
                      </a:r>
                      <a:endParaRPr b="1"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0"/>
                        </a:spcBef>
                        <a:spcAft>
                          <a:spcPts val="0"/>
                        </a:spcAft>
                        <a:buNone/>
                      </a:pPr>
                      <a:r>
                        <a:rPr lang="en" sz="1200">
                          <a:solidFill>
                            <a:srgbClr val="222222"/>
                          </a:solidFill>
                          <a:latin typeface="Open Sans"/>
                          <a:ea typeface="Open Sans"/>
                          <a:cs typeface="Open Sans"/>
                          <a:sym typeface="Open Sans"/>
                        </a:rPr>
                        <a:t>The Student and Exchange Visitor Information System is a data collection and monitoring system used by universities, the Department of Homeland Security, US consulates and embassies, and ports of entry.  Each J-1/J-2 visitor has a SEVIS record with a unique SEVIS ID number.  NCSU is required to update SEVIS whenever a change occurs in a J-1 </a:t>
                      </a:r>
                      <a:r>
                        <a:rPr lang="en" sz="1200">
                          <a:solidFill>
                            <a:srgbClr val="222222"/>
                          </a:solidFill>
                          <a:latin typeface="Open Sans"/>
                          <a:ea typeface="Open Sans"/>
                          <a:cs typeface="Open Sans"/>
                          <a:sym typeface="Open Sans"/>
                        </a:rPr>
                        <a:t>exchange</a:t>
                      </a:r>
                      <a:r>
                        <a:rPr lang="en" sz="1200">
                          <a:solidFill>
                            <a:srgbClr val="222222"/>
                          </a:solidFill>
                          <a:latin typeface="Open Sans"/>
                          <a:ea typeface="Open Sans"/>
                          <a:cs typeface="Open Sans"/>
                          <a:sym typeface="Open Sans"/>
                        </a:rPr>
                        <a:t> visitor’s program.</a:t>
                      </a:r>
                      <a:endParaRPr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285750">
                <a:tc>
                  <a:txBody>
                    <a:bodyPr/>
                    <a:lstStyle/>
                    <a:p>
                      <a:pPr indent="0" lvl="0" marL="0" rtl="0" algn="l">
                        <a:spcBef>
                          <a:spcPts val="0"/>
                        </a:spcBef>
                        <a:spcAft>
                          <a:spcPts val="0"/>
                        </a:spcAft>
                        <a:buNone/>
                      </a:pPr>
                      <a:r>
                        <a:rPr b="1" lang="en" sz="1200">
                          <a:solidFill>
                            <a:srgbClr val="222222"/>
                          </a:solidFill>
                          <a:latin typeface="Open Sans"/>
                          <a:ea typeface="Open Sans"/>
                          <a:cs typeface="Open Sans"/>
                          <a:sym typeface="Open Sans"/>
                        </a:rPr>
                        <a:t>Grace Period</a:t>
                      </a:r>
                      <a:endParaRPr b="1"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270"/>
                        </a:spcBef>
                        <a:spcAft>
                          <a:spcPts val="0"/>
                        </a:spcAft>
                        <a:buNone/>
                      </a:pPr>
                      <a:r>
                        <a:rPr lang="en" sz="1200">
                          <a:solidFill>
                            <a:srgbClr val="222222"/>
                          </a:solidFill>
                          <a:latin typeface="Open Sans"/>
                          <a:ea typeface="Open Sans"/>
                          <a:cs typeface="Open Sans"/>
                          <a:sym typeface="Open Sans"/>
                        </a:rPr>
                        <a:t>The 30 day period after end date on the DS-2019.  This is given automatically.</a:t>
                      </a:r>
                      <a:endParaRPr sz="1200">
                        <a:solidFill>
                          <a:srgbClr val="222222"/>
                        </a:solidFill>
                        <a:latin typeface="Open Sans"/>
                        <a:ea typeface="Open Sans"/>
                        <a:cs typeface="Open Sans"/>
                        <a:sym typeface="Open Sans"/>
                      </a:endParaRPr>
                    </a:p>
                    <a:p>
                      <a:pPr indent="-304800" lvl="0" marL="457200" rtl="0" algn="l">
                        <a:spcBef>
                          <a:spcPts val="27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During the grace period you </a:t>
                      </a:r>
                      <a:r>
                        <a:rPr b="1" lang="en" sz="1200">
                          <a:solidFill>
                            <a:srgbClr val="222222"/>
                          </a:solidFill>
                          <a:latin typeface="Open Sans"/>
                          <a:ea typeface="Open Sans"/>
                          <a:cs typeface="Open Sans"/>
                          <a:sym typeface="Open Sans"/>
                        </a:rPr>
                        <a:t>can</a:t>
                      </a:r>
                      <a:r>
                        <a:rPr lang="en" sz="1200">
                          <a:solidFill>
                            <a:srgbClr val="222222"/>
                          </a:solidFill>
                          <a:latin typeface="Open Sans"/>
                          <a:ea typeface="Open Sans"/>
                          <a:cs typeface="Open Sans"/>
                          <a:sym typeface="Open Sans"/>
                        </a:rPr>
                        <a:t>:</a:t>
                      </a:r>
                      <a:endParaRPr sz="1200">
                        <a:solidFill>
                          <a:srgbClr val="222222"/>
                        </a:solidFill>
                        <a:latin typeface="Open Sans"/>
                        <a:ea typeface="Open Sans"/>
                        <a:cs typeface="Open Sans"/>
                        <a:sym typeface="Open Sans"/>
                      </a:endParaRPr>
                    </a:p>
                    <a:p>
                      <a:pPr indent="-304800" lvl="1" marL="91440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prepare to leave the US</a:t>
                      </a:r>
                      <a:endParaRPr sz="1200">
                        <a:solidFill>
                          <a:srgbClr val="222222"/>
                        </a:solidFill>
                        <a:latin typeface="Open Sans"/>
                        <a:ea typeface="Open Sans"/>
                        <a:cs typeface="Open Sans"/>
                        <a:sym typeface="Open Sans"/>
                      </a:endParaRPr>
                    </a:p>
                    <a:p>
                      <a:pPr indent="-304800" lvl="1" marL="91440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say goodbye to friends and pack your things</a:t>
                      </a:r>
                      <a:endParaRPr sz="1200">
                        <a:solidFill>
                          <a:srgbClr val="222222"/>
                        </a:solidFill>
                        <a:latin typeface="Open Sans"/>
                        <a:ea typeface="Open Sans"/>
                        <a:cs typeface="Open Sans"/>
                        <a:sym typeface="Open Sans"/>
                      </a:endParaRPr>
                    </a:p>
                    <a:p>
                      <a:pPr indent="-304800" lvl="1" marL="91440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travel within the US</a:t>
                      </a:r>
                      <a:endParaRPr sz="1200">
                        <a:solidFill>
                          <a:srgbClr val="222222"/>
                        </a:solidFill>
                        <a:latin typeface="Open Sans"/>
                        <a:ea typeface="Open Sans"/>
                        <a:cs typeface="Open Sans"/>
                        <a:sym typeface="Open Sans"/>
                      </a:endParaRPr>
                    </a:p>
                    <a:p>
                      <a:pPr indent="-304800" lvl="0" marL="45720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During the grace period, you </a:t>
                      </a:r>
                      <a:r>
                        <a:rPr b="1" lang="en" sz="1200">
                          <a:solidFill>
                            <a:srgbClr val="222222"/>
                          </a:solidFill>
                          <a:latin typeface="Open Sans"/>
                          <a:ea typeface="Open Sans"/>
                          <a:cs typeface="Open Sans"/>
                          <a:sym typeface="Open Sans"/>
                        </a:rPr>
                        <a:t>cannot</a:t>
                      </a:r>
                      <a:r>
                        <a:rPr lang="en" sz="1200">
                          <a:solidFill>
                            <a:srgbClr val="222222"/>
                          </a:solidFill>
                          <a:latin typeface="Open Sans"/>
                          <a:ea typeface="Open Sans"/>
                          <a:cs typeface="Open Sans"/>
                          <a:sym typeface="Open Sans"/>
                        </a:rPr>
                        <a:t>:</a:t>
                      </a:r>
                      <a:endParaRPr sz="1200">
                        <a:solidFill>
                          <a:srgbClr val="222222"/>
                        </a:solidFill>
                        <a:latin typeface="Open Sans"/>
                        <a:ea typeface="Open Sans"/>
                        <a:cs typeface="Open Sans"/>
                        <a:sym typeface="Open Sans"/>
                      </a:endParaRPr>
                    </a:p>
                    <a:p>
                      <a:pPr indent="-304800" lvl="1" marL="91440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 work or do research! </a:t>
                      </a:r>
                      <a:endParaRPr sz="1200">
                        <a:solidFill>
                          <a:srgbClr val="222222"/>
                        </a:solidFill>
                        <a:latin typeface="Open Sans"/>
                        <a:ea typeface="Open Sans"/>
                        <a:cs typeface="Open Sans"/>
                        <a:sym typeface="Open Sans"/>
                      </a:endParaRPr>
                    </a:p>
                    <a:p>
                      <a:pPr indent="-304800" lvl="1" marL="91440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leave the US and re-enter</a:t>
                      </a:r>
                      <a:endParaRPr sz="1200">
                        <a:solidFill>
                          <a:srgbClr val="222222"/>
                        </a:solidFill>
                        <a:latin typeface="Open Sans"/>
                        <a:ea typeface="Open Sans"/>
                        <a:cs typeface="Open Sans"/>
                        <a:sym typeface="Open Sans"/>
                      </a:endParaRPr>
                    </a:p>
                    <a:p>
                      <a:pPr indent="-304800" lvl="1" marL="914400" rtl="0" algn="l">
                        <a:spcBef>
                          <a:spcPts val="0"/>
                        </a:spcBef>
                        <a:spcAft>
                          <a:spcPts val="0"/>
                        </a:spcAft>
                        <a:buClr>
                          <a:srgbClr val="222222"/>
                        </a:buClr>
                        <a:buSzPts val="1200"/>
                        <a:buFont typeface="Open Sans"/>
                        <a:buChar char="○"/>
                      </a:pPr>
                      <a:r>
                        <a:rPr lang="en" sz="1200">
                          <a:solidFill>
                            <a:srgbClr val="222222"/>
                          </a:solidFill>
                          <a:latin typeface="Open Sans"/>
                          <a:ea typeface="Open Sans"/>
                          <a:cs typeface="Open Sans"/>
                          <a:sym typeface="Open Sans"/>
                        </a:rPr>
                        <a:t>request an extension </a:t>
                      </a:r>
                      <a:br>
                        <a:rPr lang="en" sz="1200">
                          <a:solidFill>
                            <a:srgbClr val="222222"/>
                          </a:solidFill>
                          <a:latin typeface="Open Sans"/>
                          <a:ea typeface="Open Sans"/>
                          <a:cs typeface="Open Sans"/>
                          <a:sym typeface="Open Sans"/>
                        </a:rPr>
                      </a:br>
                      <a:r>
                        <a:rPr lang="en" sz="1200">
                          <a:solidFill>
                            <a:srgbClr val="222222"/>
                          </a:solidFill>
                          <a:latin typeface="Open Sans"/>
                          <a:ea typeface="Open Sans"/>
                          <a:cs typeface="Open Sans"/>
                          <a:sym typeface="Open Sans"/>
                        </a:rPr>
                        <a:t>(</a:t>
                      </a:r>
                      <a:r>
                        <a:rPr b="1" i="1" lang="en" sz="1200">
                          <a:solidFill>
                            <a:srgbClr val="222222"/>
                          </a:solidFill>
                          <a:latin typeface="Open Sans"/>
                          <a:ea typeface="Open Sans"/>
                          <a:cs typeface="Open Sans"/>
                          <a:sym typeface="Open Sans"/>
                        </a:rPr>
                        <a:t>once your DS-2019 expires, it is too late</a:t>
                      </a:r>
                      <a:r>
                        <a:rPr lang="en" sz="1200">
                          <a:solidFill>
                            <a:srgbClr val="222222"/>
                          </a:solidFill>
                          <a:latin typeface="Open Sans"/>
                          <a:ea typeface="Open Sans"/>
                          <a:cs typeface="Open Sans"/>
                          <a:sym typeface="Open Sans"/>
                        </a:rPr>
                        <a:t>)</a:t>
                      </a:r>
                      <a:endParaRPr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r h="285750">
                <a:tc>
                  <a:txBody>
                    <a:bodyPr/>
                    <a:lstStyle/>
                    <a:p>
                      <a:pPr indent="0" lvl="0" marL="0" rtl="0" algn="l">
                        <a:spcBef>
                          <a:spcPts val="0"/>
                        </a:spcBef>
                        <a:spcAft>
                          <a:spcPts val="0"/>
                        </a:spcAft>
                        <a:buNone/>
                      </a:pPr>
                      <a:r>
                        <a:rPr b="1" lang="en" sz="1200">
                          <a:solidFill>
                            <a:srgbClr val="222222"/>
                          </a:solidFill>
                          <a:latin typeface="Open Sans"/>
                          <a:ea typeface="Open Sans"/>
                          <a:cs typeface="Open Sans"/>
                          <a:sym typeface="Open Sans"/>
                        </a:rPr>
                        <a:t>Terminate</a:t>
                      </a:r>
                      <a:endParaRPr b="1"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c>
                  <a:txBody>
                    <a:bodyPr/>
                    <a:lstStyle/>
                    <a:p>
                      <a:pPr indent="0" lvl="0" marL="0" rtl="0" algn="l">
                        <a:spcBef>
                          <a:spcPts val="0"/>
                        </a:spcBef>
                        <a:spcAft>
                          <a:spcPts val="0"/>
                        </a:spcAft>
                        <a:buNone/>
                      </a:pPr>
                      <a:r>
                        <a:rPr lang="en" sz="1200">
                          <a:solidFill>
                            <a:srgbClr val="222222"/>
                          </a:solidFill>
                          <a:latin typeface="Open Sans"/>
                          <a:ea typeface="Open Sans"/>
                          <a:cs typeface="Open Sans"/>
                          <a:sym typeface="Open Sans"/>
                        </a:rPr>
                        <a:t>The action NCSU must take (required by the regulations) to end an individual’s J-1 program in SEVIS if the individual commits certain immigration violations.  Termination requires the individual (and any dependents) to depart the US immediately.</a:t>
                      </a:r>
                      <a:endParaRPr sz="1200">
                        <a:solidFill>
                          <a:srgbClr val="222222"/>
                        </a:solidFill>
                        <a:latin typeface="Open Sans"/>
                        <a:ea typeface="Open Sans"/>
                        <a:cs typeface="Open Sans"/>
                        <a:sym typeface="Open Sans"/>
                      </a:endParaRPr>
                    </a:p>
                  </a:txBody>
                  <a:tcPr marT="68575" marB="68575" marR="91425" marL="91425">
                    <a:lnL cap="flat" cmpd="sng" w="19050">
                      <a:solidFill>
                        <a:srgbClr val="222222"/>
                      </a:solidFill>
                      <a:prstDash val="solid"/>
                      <a:round/>
                      <a:headEnd len="sm" w="sm" type="none"/>
                      <a:tailEnd len="sm" w="sm" type="none"/>
                    </a:lnL>
                    <a:lnR cap="flat" cmpd="sng" w="19050">
                      <a:solidFill>
                        <a:srgbClr val="222222"/>
                      </a:solidFill>
                      <a:prstDash val="solid"/>
                      <a:round/>
                      <a:headEnd len="sm" w="sm" type="none"/>
                      <a:tailEnd len="sm" w="sm" type="none"/>
                    </a:lnR>
                    <a:lnT cap="flat" cmpd="sng" w="19050">
                      <a:solidFill>
                        <a:srgbClr val="222222"/>
                      </a:solidFill>
                      <a:prstDash val="solid"/>
                      <a:round/>
                      <a:headEnd len="sm" w="sm" type="none"/>
                      <a:tailEnd len="sm" w="sm" type="none"/>
                    </a:lnT>
                    <a:lnB cap="flat" cmpd="sng" w="19050">
                      <a:solidFill>
                        <a:srgbClr val="222222"/>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Red Rectangle">
  <a:themeElements>
    <a:clrScheme name="Coral">
      <a:dk1>
        <a:srgbClr val="CC0000"/>
      </a:dk1>
      <a:lt1>
        <a:srgbClr val="FFFFFF"/>
      </a:lt1>
      <a:dk2>
        <a:srgbClr val="6D6D6D"/>
      </a:dk2>
      <a:lt2>
        <a:srgbClr val="C3C3C3"/>
      </a:lt2>
      <a:accent1>
        <a:srgbClr val="990000"/>
      </a:accent1>
      <a:accent2>
        <a:srgbClr val="008473"/>
      </a:accent2>
      <a:accent3>
        <a:srgbClr val="427E93"/>
      </a:accent3>
      <a:accent4>
        <a:srgbClr val="D14905"/>
      </a:accent4>
      <a:accent5>
        <a:srgbClr val="FAC800"/>
      </a:accent5>
      <a:accent6>
        <a:srgbClr val="6F7D1C"/>
      </a:accent6>
      <a:hlink>
        <a:srgbClr val="CC0000"/>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